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705" r:id="rId4"/>
    <p:sldMasterId id="2147483657" r:id="rId5"/>
  </p:sldMasterIdLst>
  <p:notesMasterIdLst>
    <p:notesMasterId r:id="rId22"/>
  </p:notesMasterIdLst>
  <p:handoutMasterIdLst>
    <p:handoutMasterId r:id="rId23"/>
  </p:handoutMasterIdLst>
  <p:sldIdLst>
    <p:sldId id="1245026682" r:id="rId6"/>
    <p:sldId id="2086970920" r:id="rId7"/>
    <p:sldId id="1245026683" r:id="rId8"/>
    <p:sldId id="2086971018" r:id="rId9"/>
    <p:sldId id="1245026689" r:id="rId10"/>
    <p:sldId id="2086971020" r:id="rId11"/>
    <p:sldId id="377" r:id="rId12"/>
    <p:sldId id="373" r:id="rId13"/>
    <p:sldId id="379" r:id="rId14"/>
    <p:sldId id="358" r:id="rId15"/>
    <p:sldId id="407" r:id="rId16"/>
    <p:sldId id="2086971019" r:id="rId17"/>
    <p:sldId id="1245026690" r:id="rId18"/>
    <p:sldId id="7437" r:id="rId19"/>
    <p:sldId id="2086971021" r:id="rId20"/>
    <p:sldId id="305" r:id="rId21"/>
  </p:sldIdLst>
  <p:sldSz cx="12192000" cy="6858000"/>
  <p:notesSz cx="7315200" cy="96012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 Glendinning"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09"/>
    <a:srgbClr val="98B81E"/>
    <a:srgbClr val="FFFFFF"/>
    <a:srgbClr val="060606"/>
    <a:srgbClr val="50ABE3"/>
    <a:srgbClr val="1B48AA"/>
    <a:srgbClr val="58595B"/>
    <a:srgbClr val="2290D4"/>
    <a:srgbClr val="4FABE3"/>
    <a:srgbClr val="7DB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1701" autoAdjust="0"/>
  </p:normalViewPr>
  <p:slideViewPr>
    <p:cSldViewPr snapToGrid="0">
      <p:cViewPr varScale="1">
        <p:scale>
          <a:sx n="72" d="100"/>
          <a:sy n="72" d="100"/>
        </p:scale>
        <p:origin x="456"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2610" y="2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3"/>
          <p:cNvSpPr>
            <a:spLocks noGrp="1" noChangeArrowheads="1"/>
          </p:cNvSpPr>
          <p:nvPr>
            <p:ph type="dt" sz="quarter" idx="1"/>
          </p:nvPr>
        </p:nvSpPr>
        <p:spPr bwMode="auto">
          <a:xfrm>
            <a:off x="4402700" y="9129458"/>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algn="l"/>
            <a:fld id="{FF589425-449D-4D80-B16A-0FCA3F0B391A}" type="datetime9">
              <a:rPr lang="en-US" sz="900"/>
              <a:pPr algn="l"/>
              <a:t>3/23/2020 4:35:11 PM</a:t>
            </a:fld>
            <a:endParaRPr lang="en-US" sz="900" dirty="0"/>
          </a:p>
        </p:txBody>
      </p:sp>
      <p:sp>
        <p:nvSpPr>
          <p:cNvPr id="20" name="Rectangle 4"/>
          <p:cNvSpPr>
            <a:spLocks noGrp="1" noChangeArrowheads="1"/>
          </p:cNvSpPr>
          <p:nvPr>
            <p:ph type="ftr" sz="quarter" idx="2"/>
          </p:nvPr>
        </p:nvSpPr>
        <p:spPr bwMode="auto">
          <a:xfrm>
            <a:off x="604893" y="9129458"/>
            <a:ext cx="3797807" cy="272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r>
              <a:rPr lang="en-US" sz="900" cap="all" dirty="0"/>
              <a:t>Company secret, </a:t>
            </a:r>
            <a:r>
              <a:rPr lang="en-US" sz="900" dirty="0"/>
              <a:t>© NXP</a:t>
            </a:r>
          </a:p>
        </p:txBody>
      </p:sp>
      <p:sp>
        <p:nvSpPr>
          <p:cNvPr id="21" name="Rectangle 5"/>
          <p:cNvSpPr>
            <a:spLocks noGrp="1" noChangeArrowheads="1"/>
          </p:cNvSpPr>
          <p:nvPr>
            <p:ph type="sldNum" sz="quarter" idx="3"/>
          </p:nvPr>
        </p:nvSpPr>
        <p:spPr bwMode="auto">
          <a:xfrm>
            <a:off x="202864" y="9129458"/>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sz="1000"/>
              <a:pPr/>
              <a:t>‹#›</a:t>
            </a:fld>
            <a:endParaRPr lang="en-US" sz="1000" dirty="0"/>
          </a:p>
        </p:txBody>
      </p:sp>
      <p:pic>
        <p:nvPicPr>
          <p:cNvPr id="3" name="Graphic 2">
            <a:extLst>
              <a:ext uri="{FF2B5EF4-FFF2-40B4-BE49-F238E27FC236}">
                <a16:creationId xmlns:a16="http://schemas.microsoft.com/office/drawing/2014/main" id="{F5DF62A2-B88F-49F8-A751-50E7D3DAF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0161" y="9112197"/>
            <a:ext cx="544449" cy="292369"/>
          </a:xfrm>
          <a:prstGeom prst="rect">
            <a:avLst/>
          </a:prstGeom>
        </p:spPr>
      </p:pic>
    </p:spTree>
    <p:extLst>
      <p:ext uri="{BB962C8B-B14F-4D97-AF65-F5344CB8AC3E}">
        <p14:creationId xmlns:p14="http://schemas.microsoft.com/office/powerpoint/2010/main" val="417891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3">
            <a:extLst>
              <a:ext uri="{FF2B5EF4-FFF2-40B4-BE49-F238E27FC236}">
                <a16:creationId xmlns:a16="http://schemas.microsoft.com/office/drawing/2014/main" id="{8E4FAC5F-76F7-40D3-AA51-EA65E10A569B}"/>
              </a:ext>
            </a:extLst>
          </p:cNvPr>
          <p:cNvSpPr>
            <a:spLocks noGrp="1" noChangeArrowheads="1"/>
          </p:cNvSpPr>
          <p:nvPr>
            <p:ph type="dt" sz="quarter" idx="1"/>
          </p:nvPr>
        </p:nvSpPr>
        <p:spPr bwMode="auto">
          <a:xfrm>
            <a:off x="4402700" y="9129458"/>
            <a:ext cx="1735707" cy="26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algn="l"/>
            <a:fld id="{FF589425-449D-4D80-B16A-0FCA3F0B391A}" type="datetime9">
              <a:rPr lang="en-US" sz="900"/>
              <a:pPr algn="l"/>
              <a:t>3/23/2020 4:35:11 PM</a:t>
            </a:fld>
            <a:endParaRPr lang="en-US" sz="900" dirty="0"/>
          </a:p>
        </p:txBody>
      </p:sp>
      <p:sp>
        <p:nvSpPr>
          <p:cNvPr id="23" name="Rectangle 4">
            <a:extLst>
              <a:ext uri="{FF2B5EF4-FFF2-40B4-BE49-F238E27FC236}">
                <a16:creationId xmlns:a16="http://schemas.microsoft.com/office/drawing/2014/main" id="{0AB81111-36A1-4E45-8B18-91185E450857}"/>
              </a:ext>
            </a:extLst>
          </p:cNvPr>
          <p:cNvSpPr>
            <a:spLocks noGrp="1" noChangeArrowheads="1"/>
          </p:cNvSpPr>
          <p:nvPr>
            <p:ph type="ftr" sz="quarter" idx="4"/>
          </p:nvPr>
        </p:nvSpPr>
        <p:spPr bwMode="auto">
          <a:xfrm>
            <a:off x="604893" y="9129458"/>
            <a:ext cx="3797807" cy="272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r>
              <a:rPr lang="en-US" sz="900" cap="all" dirty="0"/>
              <a:t>Company secret, </a:t>
            </a:r>
            <a:r>
              <a:rPr lang="en-US" sz="900" dirty="0"/>
              <a:t>© NXP</a:t>
            </a:r>
          </a:p>
        </p:txBody>
      </p:sp>
      <p:sp>
        <p:nvSpPr>
          <p:cNvPr id="24" name="Rectangle 5">
            <a:extLst>
              <a:ext uri="{FF2B5EF4-FFF2-40B4-BE49-F238E27FC236}">
                <a16:creationId xmlns:a16="http://schemas.microsoft.com/office/drawing/2014/main" id="{5FD1D2C5-F9B4-4C5C-A9CA-DFB0297712E9}"/>
              </a:ext>
            </a:extLst>
          </p:cNvPr>
          <p:cNvSpPr>
            <a:spLocks noGrp="1" noChangeArrowheads="1"/>
          </p:cNvSpPr>
          <p:nvPr>
            <p:ph type="sldNum" sz="quarter" idx="5"/>
          </p:nvPr>
        </p:nvSpPr>
        <p:spPr bwMode="auto">
          <a:xfrm>
            <a:off x="202864" y="9129458"/>
            <a:ext cx="416205" cy="268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sz="1000"/>
              <a:pPr/>
              <a:t>‹#›</a:t>
            </a:fld>
            <a:endParaRPr lang="en-US" sz="1000" dirty="0"/>
          </a:p>
        </p:txBody>
      </p:sp>
      <p:pic>
        <p:nvPicPr>
          <p:cNvPr id="25" name="Graphic 24">
            <a:extLst>
              <a:ext uri="{FF2B5EF4-FFF2-40B4-BE49-F238E27FC236}">
                <a16:creationId xmlns:a16="http://schemas.microsoft.com/office/drawing/2014/main" id="{11809317-F392-44E2-A9BB-5034570B2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161" y="9112197"/>
            <a:ext cx="544449" cy="292369"/>
          </a:xfrm>
          <a:prstGeom prst="rect">
            <a:avLst/>
          </a:prstGeom>
        </p:spPr>
      </p:pic>
    </p:spTree>
    <p:extLst>
      <p:ext uri="{BB962C8B-B14F-4D97-AF65-F5344CB8AC3E}">
        <p14:creationId xmlns:p14="http://schemas.microsoft.com/office/powerpoint/2010/main" val="3508002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9912" marR="0" lvl="0" indent="0" algn="l" defTabSz="914400" rtl="0" eaLnBrk="1" fontAlgn="base" latinLnBrk="0" hangingPunct="1">
              <a:lnSpc>
                <a:spcPct val="100000"/>
              </a:lnSpc>
              <a:spcBef>
                <a:spcPct val="0"/>
              </a:spcBef>
              <a:spcAft>
                <a:spcPts val="600"/>
              </a:spcAft>
              <a:buClrTx/>
              <a:buSzTx/>
              <a:buFontTx/>
              <a:buNone/>
              <a:tabLst/>
              <a:defRPr/>
            </a:pPr>
            <a:r>
              <a:rPr kumimoji="0" lang="en-US" sz="1200" b="1" i="0" u="none" strike="noStrike" kern="1200" cap="none" spc="0" normalizeH="0" baseline="0" noProof="0" dirty="0">
                <a:ln>
                  <a:noFill/>
                </a:ln>
                <a:solidFill>
                  <a:srgbClr val="D54E12"/>
                </a:solidFill>
                <a:effectLst/>
                <a:uLnTx/>
                <a:uFillTx/>
                <a:latin typeface="Arial" charset="0"/>
                <a:ea typeface="+mn-ea"/>
                <a:cs typeface="+mn-cs"/>
              </a:rPr>
              <a:t>Accessible Security</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Arial" charset="0"/>
                <a:ea typeface="+mn-ea"/>
                <a:cs typeface="+mn-cs"/>
              </a:rPr>
              <a:t>TrustZone</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-M for asset protection</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Secure boot and SRAM PUF based key storage for root of trust and provisioning</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Execution from encrypted images (internal flash)</a:t>
            </a:r>
          </a:p>
          <a:p>
            <a:pPr marL="569912" marR="0" lvl="0" indent="0" algn="l" defTabSz="914400" rtl="0" eaLnBrk="1" fontAlgn="base" latinLnBrk="0" hangingPunct="1">
              <a:lnSpc>
                <a:spcPct val="100000"/>
              </a:lnSpc>
              <a:spcBef>
                <a:spcPct val="0"/>
              </a:spcBef>
              <a:spcAft>
                <a:spcPts val="600"/>
              </a:spcAft>
              <a:buClrTx/>
              <a:buSzTx/>
              <a:buFontTx/>
              <a:buNone/>
              <a:tabLst/>
              <a:defRPr/>
            </a:pPr>
            <a:r>
              <a:rPr kumimoji="0" lang="en-US" sz="1200" b="1" i="0" u="none" strike="noStrike" kern="1200" cap="none" spc="0" normalizeH="0" baseline="0" noProof="0" dirty="0">
                <a:ln>
                  <a:noFill/>
                </a:ln>
                <a:solidFill>
                  <a:srgbClr val="D54E12"/>
                </a:solidFill>
                <a:effectLst/>
                <a:uLnTx/>
                <a:uFillTx/>
                <a:latin typeface="Arial" charset="0"/>
                <a:ea typeface="+mn-ea"/>
                <a:cs typeface="+mn-cs"/>
              </a:rPr>
              <a:t>Breakthrough Performance Efficiency</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Integrated power management unit with buck DC-DC</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Dedicated co-processors for signal processing &amp; cryptographic acceleration</a:t>
            </a:r>
          </a:p>
          <a:p>
            <a:pPr marL="569912" marR="0" lvl="0" indent="0" algn="l" defTabSz="914400" rtl="0" eaLnBrk="1" fontAlgn="base" latinLnBrk="0" hangingPunct="1">
              <a:lnSpc>
                <a:spcPct val="100000"/>
              </a:lnSpc>
              <a:spcBef>
                <a:spcPct val="0"/>
              </a:spcBef>
              <a:spcAft>
                <a:spcPts val="600"/>
              </a:spcAft>
              <a:buClrTx/>
              <a:buSzTx/>
              <a:buFontTx/>
              <a:buNone/>
              <a:tabLst/>
              <a:defRPr/>
            </a:pPr>
            <a:r>
              <a:rPr kumimoji="0" lang="en-US" sz="1200" b="1" i="0" u="none" strike="noStrike" kern="1200" cap="none" spc="0" normalizeH="0" baseline="0" noProof="0" dirty="0">
                <a:ln>
                  <a:noFill/>
                </a:ln>
                <a:solidFill>
                  <a:srgbClr val="D54E12"/>
                </a:solidFill>
                <a:effectLst/>
                <a:uLnTx/>
                <a:uFillTx/>
                <a:latin typeface="Arial" charset="0"/>
                <a:ea typeface="+mn-ea"/>
                <a:cs typeface="+mn-cs"/>
              </a:rPr>
              <a:t>Scalable MCU Offering</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First of many within our next generation LPC5500 MCU Series</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Scalable package and memory options</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Low-cost development board with expansion options</a:t>
            </a:r>
          </a:p>
          <a:p>
            <a:pPr marL="914400" marR="0" lvl="0" indent="-223838"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Robust enablement including MCUXpresso Software/Tools ecosystem</a:t>
            </a:r>
          </a:p>
          <a:p>
            <a:endParaRPr lang="en-US" dirty="0"/>
          </a:p>
        </p:txBody>
      </p:sp>
      <p:sp>
        <p:nvSpPr>
          <p:cNvPr id="4" name="Slide Number Placeholder 3"/>
          <p:cNvSpPr>
            <a:spLocks noGrp="1"/>
          </p:cNvSpPr>
          <p:nvPr>
            <p:ph type="sldNum" sz="quarter" idx="5"/>
          </p:nvPr>
        </p:nvSpPr>
        <p:spPr/>
        <p:txBody>
          <a:bodyPr/>
          <a:lstStyle/>
          <a:p>
            <a:fld id="{FB1A579D-3553-4F33-9067-7E7231905C3B}" type="slidenum">
              <a:rPr lang="en-US" sz="1000" smtClean="0"/>
              <a:pPr/>
              <a:t>3</a:t>
            </a:fld>
            <a:endParaRPr lang="en-US" sz="1000" dirty="0"/>
          </a:p>
        </p:txBody>
      </p:sp>
    </p:spTree>
    <p:extLst>
      <p:ext uri="{BB962C8B-B14F-4D97-AF65-F5344CB8AC3E}">
        <p14:creationId xmlns:p14="http://schemas.microsoft.com/office/powerpoint/2010/main" val="168810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1A579D-3553-4F33-9067-7E7231905C3B}" type="slidenum">
              <a:rPr kumimoji="0" lang="en-US" sz="1000" b="0" i="0" u="none" strike="noStrike" kern="1200" cap="none" spc="0" normalizeH="0" baseline="0" noProof="0" smtClean="0">
                <a:ln>
                  <a:noFill/>
                </a:ln>
                <a:solidFill>
                  <a:srgbClr val="000000">
                    <a:lumMod val="75000"/>
                    <a:lumOff val="2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srgbClr val="000000">
                  <a:lumMod val="75000"/>
                  <a:lumOff val="25000"/>
                </a:srgbClr>
              </a:solidFill>
              <a:effectLst/>
              <a:uLnTx/>
              <a:uFillTx/>
              <a:latin typeface="Arial" charset="0"/>
              <a:ea typeface="+mn-ea"/>
              <a:cs typeface="+mn-cs"/>
            </a:endParaRPr>
          </a:p>
        </p:txBody>
      </p:sp>
    </p:spTree>
    <p:extLst>
      <p:ext uri="{BB962C8B-B14F-4D97-AF65-F5344CB8AC3E}">
        <p14:creationId xmlns:p14="http://schemas.microsoft.com/office/powerpoint/2010/main" val="275915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Slide">
    <p:spTree>
      <p:nvGrpSpPr>
        <p:cNvPr id="1" name=""/>
        <p:cNvGrpSpPr/>
        <p:nvPr/>
      </p:nvGrpSpPr>
      <p:grpSpPr>
        <a:xfrm>
          <a:off x="0" y="0"/>
          <a:ext cx="0" cy="0"/>
          <a:chOff x="0" y="0"/>
          <a:chExt cx="0" cy="0"/>
        </a:xfrm>
      </p:grpSpPr>
      <p:pic>
        <p:nvPicPr>
          <p:cNvPr id="19" name="Picture Placeholder 16" descr="A large building&#10;&#10;Description automatically generated">
            <a:extLst>
              <a:ext uri="{FF2B5EF4-FFF2-40B4-BE49-F238E27FC236}">
                <a16:creationId xmlns:a16="http://schemas.microsoft.com/office/drawing/2014/main" id="{F367A7A6-D723-40BB-A3B1-7662B43D6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0049" y="71563"/>
            <a:ext cx="4810031" cy="6786437"/>
          </a:xfrm>
          <a:prstGeom prst="rect">
            <a:avLst/>
          </a:prstGeom>
        </p:spPr>
      </p:pic>
      <p:sp>
        <p:nvSpPr>
          <p:cNvPr id="90" name="Text Placeholder 89"/>
          <p:cNvSpPr>
            <a:spLocks noGrp="1"/>
          </p:cNvSpPr>
          <p:nvPr>
            <p:ph type="body" sz="quarter" idx="12" hasCustomPrompt="1"/>
          </p:nvPr>
        </p:nvSpPr>
        <p:spPr>
          <a:xfrm>
            <a:off x="625287" y="4210334"/>
            <a:ext cx="6174317" cy="399042"/>
          </a:xfrm>
        </p:spPr>
        <p:txBody>
          <a:bodyPr>
            <a:normAutofit/>
          </a:bodyPr>
          <a:lstStyle>
            <a:lvl1pPr marL="0" indent="0" algn="l" rtl="0" fontAlgn="base">
              <a:lnSpc>
                <a:spcPct val="100000"/>
              </a:lnSpc>
              <a:spcBef>
                <a:spcPts val="0"/>
              </a:spcBef>
              <a:spcAft>
                <a:spcPct val="0"/>
              </a:spcAft>
              <a:buClrTx/>
              <a:buSzPct val="80000"/>
              <a:buFont typeface="Arial" charset="0"/>
              <a:buNone/>
              <a:defRPr lang="en-US" sz="1400" b="1" kern="1200" cap="all" spc="300" baseline="0" dirty="0" smtClean="0">
                <a:solidFill>
                  <a:schemeClr val="tx1">
                    <a:lumMod val="85000"/>
                    <a:lumOff val="15000"/>
                  </a:schemeClr>
                </a:solidFill>
                <a:effectLst/>
                <a:latin typeface="+mj-lt"/>
                <a:ea typeface="+mn-ea"/>
                <a:cs typeface="Arial" panose="020B0604020202020204" pitchFamily="34" charset="0"/>
              </a:defRPr>
            </a:lvl1pPr>
            <a:lvl2pPr marL="233363" indent="0">
              <a:buFontTx/>
              <a:buNone/>
              <a:defRPr/>
            </a:lvl2pPr>
            <a:lvl3pPr marL="401638" indent="0">
              <a:buFontTx/>
              <a:buNone/>
              <a:defRPr/>
            </a:lvl3pPr>
            <a:lvl4pPr marL="569912" indent="0">
              <a:buFontTx/>
              <a:buNone/>
              <a:defRPr/>
            </a:lvl4pPr>
            <a:lvl5pPr marL="746125" indent="0">
              <a:buFontTx/>
              <a:buNone/>
              <a:defRPr/>
            </a:lvl5pPr>
          </a:lstStyle>
          <a:p>
            <a:pPr marL="0" lvl="0" indent="0" algn="l" rtl="0" fontAlgn="base">
              <a:lnSpc>
                <a:spcPct val="100000"/>
              </a:lnSpc>
              <a:spcBef>
                <a:spcPts val="0"/>
              </a:spcBef>
              <a:spcAft>
                <a:spcPct val="0"/>
              </a:spcAft>
              <a:buClrTx/>
              <a:buSzPct val="80000"/>
              <a:buFont typeface="Arial" charset="0"/>
              <a:buNone/>
            </a:pPr>
            <a:r>
              <a:rPr lang="en-US" dirty="0"/>
              <a:t>month 2020</a:t>
            </a:r>
          </a:p>
        </p:txBody>
      </p:sp>
      <p:sp>
        <p:nvSpPr>
          <p:cNvPr id="27" name="Rectangle 183"/>
          <p:cNvSpPr>
            <a:spLocks noGrp="1" noChangeArrowheads="1"/>
          </p:cNvSpPr>
          <p:nvPr userDrawn="1">
            <p:ph type="subTitle" idx="1" hasCustomPrompt="1"/>
          </p:nvPr>
        </p:nvSpPr>
        <p:spPr bwMode="blackWhite">
          <a:xfrm>
            <a:off x="625287" y="3497623"/>
            <a:ext cx="6174317" cy="809562"/>
          </a:xfrm>
          <a:prstGeom prst="rect">
            <a:avLst/>
          </a:prstGeom>
          <a:ln w="25400" algn="ctr"/>
          <a:effectLst/>
        </p:spPr>
        <p:txBody>
          <a:bodyPr tIns="0" bIns="91440" anchor="b">
            <a:noAutofit/>
          </a:bodyPr>
          <a:lstStyle>
            <a:lvl1pPr marL="0" indent="0" algn="l" rtl="0" fontAlgn="base">
              <a:lnSpc>
                <a:spcPct val="100000"/>
              </a:lnSpc>
              <a:spcBef>
                <a:spcPts val="0"/>
              </a:spcBef>
              <a:spcAft>
                <a:spcPct val="0"/>
              </a:spcAft>
              <a:buClrTx/>
              <a:buFont typeface="Arial" charset="0"/>
              <a:buNone/>
              <a:defRPr lang="en-US" sz="1800" b="0" kern="1200" cap="none" spc="50" baseline="0" dirty="0" smtClean="0">
                <a:solidFill>
                  <a:schemeClr val="tx1">
                    <a:lumMod val="85000"/>
                    <a:lumOff val="15000"/>
                  </a:schemeClr>
                </a:solidFill>
                <a:effectLst/>
                <a:latin typeface="Arial" panose="020B0604020202020204" pitchFamily="34" charset="0"/>
                <a:ea typeface="+mn-ea"/>
                <a:cs typeface="+mn-cs"/>
              </a:defRPr>
            </a:lvl1pPr>
          </a:lstStyle>
          <a:p>
            <a:pPr lvl="0"/>
            <a:r>
              <a:rPr lang="en-US" dirty="0"/>
              <a:t>First name Last name</a:t>
            </a:r>
          </a:p>
          <a:p>
            <a:pPr lvl="0"/>
            <a:r>
              <a:rPr lang="en-US" dirty="0"/>
              <a:t>Official title goes here</a:t>
            </a:r>
          </a:p>
        </p:txBody>
      </p:sp>
      <p:sp>
        <p:nvSpPr>
          <p:cNvPr id="28" name="Rectangle 182"/>
          <p:cNvSpPr>
            <a:spLocks noGrp="1" noChangeArrowheads="1"/>
          </p:cNvSpPr>
          <p:nvPr>
            <p:ph type="ctrTitle" hasCustomPrompt="1"/>
          </p:nvPr>
        </p:nvSpPr>
        <p:spPr bwMode="blackWhite">
          <a:xfrm>
            <a:off x="625287" y="427838"/>
            <a:ext cx="6165127" cy="2961111"/>
          </a:xfrm>
          <a:prstGeom prst="rect">
            <a:avLst/>
          </a:prstGeom>
          <a:ln w="25400"/>
          <a:effectLst/>
        </p:spPr>
        <p:txBody>
          <a:bodyPr tIns="91440" bIns="91440" anchor="b"/>
          <a:lstStyle>
            <a:lvl1pPr algn="l">
              <a:lnSpc>
                <a:spcPts val="6000"/>
              </a:lnSpc>
              <a:spcBef>
                <a:spcPts val="0"/>
              </a:spcBef>
              <a:defRPr lang="en-US" sz="5400" b="0" kern="1200" cap="none" spc="-50" baseline="0" dirty="0">
                <a:solidFill>
                  <a:schemeClr val="tx1">
                    <a:lumMod val="85000"/>
                    <a:lumOff val="15000"/>
                  </a:schemeClr>
                </a:solidFill>
                <a:effectLst/>
                <a:latin typeface="Arial" panose="020B0604020202020204" pitchFamily="34" charset="0"/>
                <a:ea typeface="+mn-ea"/>
                <a:cs typeface="+mn-cs"/>
              </a:defRPr>
            </a:lvl1pPr>
          </a:lstStyle>
          <a:p>
            <a:r>
              <a:rPr lang="en-US" dirty="0"/>
              <a:t>Title Goes Here Second Line</a:t>
            </a:r>
            <a:br>
              <a:rPr lang="en-US" dirty="0"/>
            </a:br>
            <a:r>
              <a:rPr lang="en-US" dirty="0"/>
              <a:t>Third Line</a:t>
            </a:r>
          </a:p>
        </p:txBody>
      </p:sp>
      <p:sp>
        <p:nvSpPr>
          <p:cNvPr id="11" name="TextBox 10">
            <a:extLst>
              <a:ext uri="{FF2B5EF4-FFF2-40B4-BE49-F238E27FC236}">
                <a16:creationId xmlns:a16="http://schemas.microsoft.com/office/drawing/2014/main" id="{76C06E3A-77E8-4336-8E69-F834D6840692}"/>
              </a:ext>
            </a:extLst>
          </p:cNvPr>
          <p:cNvSpPr txBox="1"/>
          <p:nvPr userDrawn="1"/>
        </p:nvSpPr>
        <p:spPr>
          <a:xfrm>
            <a:off x="625287" y="5986814"/>
            <a:ext cx="6587542" cy="308777"/>
          </a:xfrm>
          <a:prstGeom prst="rect">
            <a:avLst/>
          </a:prstGeom>
          <a:noFill/>
        </p:spPr>
        <p:txBody>
          <a:bodyPr wrap="square" rtlCol="0" anchor="b">
            <a:noAutofit/>
          </a:bodyPr>
          <a:lstStyle/>
          <a:p>
            <a:pPr algn="l"/>
            <a:r>
              <a:rPr lang="en-US" sz="900" b="1" i="0" cap="all" spc="50" baseline="0" dirty="0">
                <a:solidFill>
                  <a:schemeClr val="tx2">
                    <a:lumMod val="90000"/>
                  </a:schemeClr>
                </a:solidFill>
                <a:latin typeface="+mj-lt"/>
                <a:cs typeface="Arial" panose="020B0604020202020204" pitchFamily="34" charset="0"/>
              </a:rPr>
              <a:t>external</a:t>
            </a:r>
          </a:p>
        </p:txBody>
      </p:sp>
      <p:grpSp>
        <p:nvGrpSpPr>
          <p:cNvPr id="33" name="Group 32">
            <a:extLst>
              <a:ext uri="{FF2B5EF4-FFF2-40B4-BE49-F238E27FC236}">
                <a16:creationId xmlns:a16="http://schemas.microsoft.com/office/drawing/2014/main" id="{6DB26A35-77F5-445D-B6D8-5AC2F84354FB}"/>
              </a:ext>
            </a:extLst>
          </p:cNvPr>
          <p:cNvGrpSpPr/>
          <p:nvPr userDrawn="1"/>
        </p:nvGrpSpPr>
        <p:grpSpPr>
          <a:xfrm>
            <a:off x="0" y="0"/>
            <a:ext cx="12190081" cy="79514"/>
            <a:chOff x="0" y="-1"/>
            <a:chExt cx="12190081" cy="1350190"/>
          </a:xfrm>
        </p:grpSpPr>
        <p:sp>
          <p:nvSpPr>
            <p:cNvPr id="34" name="Rectangle 33">
              <a:extLst>
                <a:ext uri="{FF2B5EF4-FFF2-40B4-BE49-F238E27FC236}">
                  <a16:creationId xmlns:a16="http://schemas.microsoft.com/office/drawing/2014/main" id="{03AA52E7-FC36-4ED4-867F-157B0BCEBEAA}"/>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sp>
          <p:nvSpPr>
            <p:cNvPr id="35" name="Rectangle 34">
              <a:extLst>
                <a:ext uri="{FF2B5EF4-FFF2-40B4-BE49-F238E27FC236}">
                  <a16:creationId xmlns:a16="http://schemas.microsoft.com/office/drawing/2014/main" id="{AED8626D-4DCA-4D23-8BF4-1806FF2B3D4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sp>
          <p:nvSpPr>
            <p:cNvPr id="36" name="Rectangle 35">
              <a:extLst>
                <a:ext uri="{FF2B5EF4-FFF2-40B4-BE49-F238E27FC236}">
                  <a16:creationId xmlns:a16="http://schemas.microsoft.com/office/drawing/2014/main" id="{A456C9DC-AC7B-4A0E-8C19-8B43D714AD2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sp>
          <p:nvSpPr>
            <p:cNvPr id="37" name="Rectangle 36">
              <a:extLst>
                <a:ext uri="{FF2B5EF4-FFF2-40B4-BE49-F238E27FC236}">
                  <a16:creationId xmlns:a16="http://schemas.microsoft.com/office/drawing/2014/main" id="{50DA97BB-3B9D-475D-90A5-85DF0ACEA7D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sp>
          <p:nvSpPr>
            <p:cNvPr id="38" name="Rectangle 37">
              <a:extLst>
                <a:ext uri="{FF2B5EF4-FFF2-40B4-BE49-F238E27FC236}">
                  <a16:creationId xmlns:a16="http://schemas.microsoft.com/office/drawing/2014/main" id="{E39B465D-2073-45C5-B64A-4C84B0F0C14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grpSp>
      <p:pic>
        <p:nvPicPr>
          <p:cNvPr id="39" name="Graphic 38">
            <a:extLst>
              <a:ext uri="{FF2B5EF4-FFF2-40B4-BE49-F238E27FC236}">
                <a16:creationId xmlns:a16="http://schemas.microsoft.com/office/drawing/2014/main" id="{0479C9BD-7253-4516-B9AE-7AD2D65881E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614" t="23225" r="5073" b="21217"/>
          <a:stretch/>
        </p:blipFill>
        <p:spPr>
          <a:xfrm>
            <a:off x="619242" y="5157865"/>
            <a:ext cx="5280626" cy="720276"/>
          </a:xfrm>
          <a:prstGeom prst="rect">
            <a:avLst/>
          </a:prstGeom>
        </p:spPr>
      </p:pic>
      <p:sp>
        <p:nvSpPr>
          <p:cNvPr id="40" name="TextBox 39">
            <a:extLst>
              <a:ext uri="{FF2B5EF4-FFF2-40B4-BE49-F238E27FC236}">
                <a16:creationId xmlns:a16="http://schemas.microsoft.com/office/drawing/2014/main" id="{406C25F4-61A1-429C-96A6-EF43EBB0D205}"/>
              </a:ext>
            </a:extLst>
          </p:cNvPr>
          <p:cNvSpPr txBox="1"/>
          <p:nvPr userDrawn="1"/>
        </p:nvSpPr>
        <p:spPr>
          <a:xfrm>
            <a:off x="625287" y="6281012"/>
            <a:ext cx="5470713" cy="308777"/>
          </a:xfrm>
          <a:prstGeom prst="rect">
            <a:avLst/>
          </a:prstGeom>
          <a:noFill/>
        </p:spPr>
        <p:txBody>
          <a:bodyPr wrap="square" rtlCol="0" anchor="b">
            <a:noAutofit/>
          </a:bodyPr>
          <a:lstStyle/>
          <a:p>
            <a:pPr algn="l"/>
            <a:r>
              <a:rPr lang="en-US" sz="650" b="0" i="0" cap="all" spc="50" baseline="0" dirty="0">
                <a:solidFill>
                  <a:schemeClr val="tx2">
                    <a:lumMod val="90000"/>
                  </a:schemeClr>
                </a:solidFill>
                <a:latin typeface="+mj-lt"/>
                <a:cs typeface="Arial" panose="020B0604020202020204" pitchFamily="34" charset="0"/>
              </a:rPr>
              <a:t>NXP, the NXP logo and NXP SECURE CONNECTIONS FOR A SMARTER WORLD are trademarks of NXP B.V. All other product or service names are the property of their respective owners. © 2020 NXP B.V.</a:t>
            </a:r>
          </a:p>
        </p:txBody>
      </p:sp>
      <p:sp>
        <p:nvSpPr>
          <p:cNvPr id="16" name="Picture Placeholder 76">
            <a:extLst>
              <a:ext uri="{FF2B5EF4-FFF2-40B4-BE49-F238E27FC236}">
                <a16:creationId xmlns:a16="http://schemas.microsoft.com/office/drawing/2014/main" id="{AD9AA4A3-D63C-4BE7-8E98-E58FD927EACD}"/>
              </a:ext>
            </a:extLst>
          </p:cNvPr>
          <p:cNvSpPr>
            <a:spLocks noGrp="1"/>
          </p:cNvSpPr>
          <p:nvPr>
            <p:ph type="pic" sz="quarter" idx="13" hasCustomPrompt="1"/>
          </p:nvPr>
        </p:nvSpPr>
        <p:spPr>
          <a:xfrm>
            <a:off x="7380049" y="71563"/>
            <a:ext cx="4810031" cy="6786437"/>
          </a:xfrm>
        </p:spPr>
        <p:txBody>
          <a:bodyPr anchor="ctr">
            <a:normAutofit/>
          </a:bodyPr>
          <a:lstStyle>
            <a:lvl1pPr marL="0" indent="0" algn="ctr">
              <a:buFontTx/>
              <a:buNone/>
              <a:defRPr sz="1500">
                <a:solidFill>
                  <a:schemeClr val="bg1"/>
                </a:solidFill>
                <a:latin typeface="+mj-lt"/>
              </a:defRPr>
            </a:lvl1pPr>
          </a:lstStyle>
          <a:p>
            <a:r>
              <a:rPr lang="en-US" dirty="0"/>
              <a:t>Click to Place Picture</a:t>
            </a:r>
          </a:p>
        </p:txBody>
      </p:sp>
    </p:spTree>
    <p:extLst>
      <p:ext uri="{BB962C8B-B14F-4D97-AF65-F5344CB8AC3E}">
        <p14:creationId xmlns:p14="http://schemas.microsoft.com/office/powerpoint/2010/main" val="7438388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454325"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3422137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938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663021"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5" name="Text Placeholder 45"/>
          <p:cNvSpPr>
            <a:spLocks noGrp="1"/>
          </p:cNvSpPr>
          <p:nvPr>
            <p:ph type="body" sz="quarter" idx="10"/>
          </p:nvPr>
        </p:nvSpPr>
        <p:spPr>
          <a:xfrm>
            <a:off x="394775"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5"/>
          <p:cNvSpPr>
            <a:spLocks noGrp="1"/>
          </p:cNvSpPr>
          <p:nvPr>
            <p:ph type="body" sz="quarter" idx="11"/>
          </p:nvPr>
        </p:nvSpPr>
        <p:spPr>
          <a:xfrm>
            <a:off x="6242052" y="1153266"/>
            <a:ext cx="5847277" cy="4667249"/>
          </a:xfrm>
        </p:spPr>
        <p:txBody>
          <a:bodyPr/>
          <a:lstStyle>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61214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ud, Image, Content">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500039" y="431801"/>
            <a:ext cx="4884679" cy="5839346"/>
          </a:xfrm>
          <a:solidFill>
            <a:schemeClr val="bg1">
              <a:lumMod val="95000"/>
            </a:schemeClr>
          </a:solidFill>
        </p:spPr>
        <p:txBody>
          <a:bodyPr anchor="ct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sp>
        <p:nvSpPr>
          <p:cNvPr id="5" name="Rectangle 226">
            <a:extLst>
              <a:ext uri="{FF2B5EF4-FFF2-40B4-BE49-F238E27FC236}">
                <a16:creationId xmlns:a16="http://schemas.microsoft.com/office/drawing/2014/main" id="{6D349D80-209D-4869-B663-DDBD96A271B4}"/>
              </a:ext>
            </a:extLst>
          </p:cNvPr>
          <p:cNvSpPr>
            <a:spLocks noGrp="1" noChangeArrowheads="1"/>
          </p:cNvSpPr>
          <p:nvPr>
            <p:ph type="title" hasCustomPrompt="1"/>
          </p:nvPr>
        </p:nvSpPr>
        <p:spPr bwMode="auto">
          <a:xfrm>
            <a:off x="5732890" y="431801"/>
            <a:ext cx="6188603"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3200" b="0" cap="none" spc="0" baseline="0" dirty="0">
                <a:solidFill>
                  <a:schemeClr val="tx1"/>
                </a:solidFill>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dirty="0"/>
              <a:t>Title Goes Here</a:t>
            </a:r>
            <a:br>
              <a:rPr lang="en-US" dirty="0"/>
            </a:br>
            <a:r>
              <a:rPr lang="en-US" dirty="0"/>
              <a:t>Second Line Title Here</a:t>
            </a:r>
          </a:p>
        </p:txBody>
      </p:sp>
      <p:sp>
        <p:nvSpPr>
          <p:cNvPr id="6" name="Text Placeholder 45">
            <a:extLst>
              <a:ext uri="{FF2B5EF4-FFF2-40B4-BE49-F238E27FC236}">
                <a16:creationId xmlns:a16="http://schemas.microsoft.com/office/drawing/2014/main" id="{F467A178-3F40-46AE-B142-7537AEFA635F}"/>
              </a:ext>
            </a:extLst>
          </p:cNvPr>
          <p:cNvSpPr>
            <a:spLocks noGrp="1"/>
          </p:cNvSpPr>
          <p:nvPr>
            <p:ph type="body" sz="quarter" idx="10"/>
          </p:nvPr>
        </p:nvSpPr>
        <p:spPr>
          <a:xfrm>
            <a:off x="5732888" y="1958337"/>
            <a:ext cx="6188603" cy="4312810"/>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02972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26"/>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dirty="0"/>
              <a:t>Title Goes Here</a:t>
            </a:r>
            <a:br>
              <a:rPr lang="en-US" dirty="0"/>
            </a:br>
            <a:r>
              <a:rPr lang="en-US" dirty="0"/>
              <a:t>Second Line Title</a:t>
            </a:r>
            <a:br>
              <a:rPr lang="en-US" dirty="0"/>
            </a:br>
            <a:r>
              <a:rPr lang="en-US" dirty="0"/>
              <a:t>Third Line Title</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0" name="Group 19">
            <a:extLst>
              <a:ext uri="{FF2B5EF4-FFF2-40B4-BE49-F238E27FC236}">
                <a16:creationId xmlns:a16="http://schemas.microsoft.com/office/drawing/2014/main" id="{419428A6-B4EA-426C-B5D6-7BF8255D0379}"/>
              </a:ext>
            </a:extLst>
          </p:cNvPr>
          <p:cNvGrpSpPr/>
          <p:nvPr userDrawn="1"/>
        </p:nvGrpSpPr>
        <p:grpSpPr>
          <a:xfrm>
            <a:off x="1" y="4335146"/>
            <a:ext cx="7945412" cy="59196"/>
            <a:chOff x="0" y="-1"/>
            <a:chExt cx="12190081" cy="1350190"/>
          </a:xfrm>
        </p:grpSpPr>
        <p:sp>
          <p:nvSpPr>
            <p:cNvPr id="21" name="Rectangle 20">
              <a:extLst>
                <a:ext uri="{FF2B5EF4-FFF2-40B4-BE49-F238E27FC236}">
                  <a16:creationId xmlns:a16="http://schemas.microsoft.com/office/drawing/2014/main" id="{B4B1F641-A39F-419C-B874-36E8B4C70292}"/>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443CEE6-1108-4EA9-99ED-44930E6EC07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A6895F3-7204-48FF-A4F3-F08AE082612C}"/>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99838EC-325A-4D0A-BA69-5EBCA1E4E224}"/>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4AB4C98-DF4F-4361-A999-30FBA0566D0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FE5D1333-9BCA-4D99-8B74-A5FD0A4B9B51}"/>
              </a:ext>
            </a:extLst>
          </p:cNvPr>
          <p:cNvSpPr/>
          <p:nvPr userDrawn="1"/>
        </p:nvSpPr>
        <p:spPr>
          <a:xfrm>
            <a:off x="10163174" y="0"/>
            <a:ext cx="2028826" cy="6858000"/>
          </a:xfrm>
          <a:prstGeom prst="rect">
            <a:avLst/>
          </a:prstGeom>
          <a:solidFill>
            <a:srgbClr val="50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7" name="Graphic 26">
            <a:extLst>
              <a:ext uri="{FF2B5EF4-FFF2-40B4-BE49-F238E27FC236}">
                <a16:creationId xmlns:a16="http://schemas.microsoft.com/office/drawing/2014/main" id="{9203C931-D801-4035-A8B2-0085615AC4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28" name="Rectangle 27">
            <a:extLst>
              <a:ext uri="{FF2B5EF4-FFF2-40B4-BE49-F238E27FC236}">
                <a16:creationId xmlns:a16="http://schemas.microsoft.com/office/drawing/2014/main" id="{92FB6ECD-AD16-4595-BDE1-ED612F049B15}"/>
              </a:ext>
            </a:extLst>
          </p:cNvPr>
          <p:cNvSpPr/>
          <p:nvPr userDrawn="1"/>
        </p:nvSpPr>
        <p:spPr>
          <a:xfrm>
            <a:off x="9972674" y="0"/>
            <a:ext cx="200026" cy="6858000"/>
          </a:xfrm>
          <a:prstGeom prst="rect">
            <a:avLst/>
          </a:prstGeom>
          <a:solidFill>
            <a:srgbClr val="229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Graphic 18">
            <a:extLst>
              <a:ext uri="{FF2B5EF4-FFF2-40B4-BE49-F238E27FC236}">
                <a16:creationId xmlns:a16="http://schemas.microsoft.com/office/drawing/2014/main" id="{2870034E-F8DD-48DC-A066-E5AC17824E5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9" name="TextBox 28">
            <a:extLst>
              <a:ext uri="{FF2B5EF4-FFF2-40B4-BE49-F238E27FC236}">
                <a16:creationId xmlns:a16="http://schemas.microsoft.com/office/drawing/2014/main" id="{89D6C17E-6427-4E15-BF87-030DEB8EE579}"/>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dirty="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2020 NXP B.V.</a:t>
            </a:r>
          </a:p>
        </p:txBody>
      </p:sp>
    </p:spTree>
    <p:extLst>
      <p:ext uri="{BB962C8B-B14F-4D97-AF65-F5344CB8AC3E}">
        <p14:creationId xmlns:p14="http://schemas.microsoft.com/office/powerpoint/2010/main" val="11477544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8C66DA4-3842-41AB-A413-DA2CAB207332}"/>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dirty="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2020 NXP B.V.</a:t>
            </a: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sp>
        <p:nvSpPr>
          <p:cNvPr id="33" name="Rectangle 32">
            <a:extLst>
              <a:ext uri="{FF2B5EF4-FFF2-40B4-BE49-F238E27FC236}">
                <a16:creationId xmlns:a16="http://schemas.microsoft.com/office/drawing/2014/main" id="{545DCA3A-3479-4CA4-B85C-C27090ADD0B2}"/>
              </a:ext>
            </a:extLst>
          </p:cNvPr>
          <p:cNvSpPr/>
          <p:nvPr userDrawn="1"/>
        </p:nvSpPr>
        <p:spPr>
          <a:xfrm>
            <a:off x="10163174" y="0"/>
            <a:ext cx="2028826" cy="6857999"/>
          </a:xfrm>
          <a:prstGeom prst="rect">
            <a:avLst/>
          </a:prstGeom>
          <a:solidFill>
            <a:srgbClr val="98B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4" name="Graphic 33">
            <a:extLst>
              <a:ext uri="{FF2B5EF4-FFF2-40B4-BE49-F238E27FC236}">
                <a16:creationId xmlns:a16="http://schemas.microsoft.com/office/drawing/2014/main" id="{5A7B107C-1960-4D18-8903-018BBE08D65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5" name="Rectangle 34">
            <a:extLst>
              <a:ext uri="{FF2B5EF4-FFF2-40B4-BE49-F238E27FC236}">
                <a16:creationId xmlns:a16="http://schemas.microsoft.com/office/drawing/2014/main" id="{CADADDD7-27DF-4F1B-AF83-2336CE552FBC}"/>
              </a:ext>
            </a:extLst>
          </p:cNvPr>
          <p:cNvSpPr/>
          <p:nvPr userDrawn="1"/>
        </p:nvSpPr>
        <p:spPr>
          <a:xfrm>
            <a:off x="9972674" y="0"/>
            <a:ext cx="200026" cy="6858000"/>
          </a:xfrm>
          <a:prstGeom prst="rect">
            <a:avLst/>
          </a:prstGeom>
          <a:solidFill>
            <a:srgbClr val="7F9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Graphic 18">
            <a:extLst>
              <a:ext uri="{FF2B5EF4-FFF2-40B4-BE49-F238E27FC236}">
                <a16:creationId xmlns:a16="http://schemas.microsoft.com/office/drawing/2014/main" id="{15C90563-5E31-4BB6-A451-C74BBA9E275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Rectangle 226">
            <a:extLst>
              <a:ext uri="{FF2B5EF4-FFF2-40B4-BE49-F238E27FC236}">
                <a16:creationId xmlns:a16="http://schemas.microsoft.com/office/drawing/2014/main" id="{B20325F3-D3B7-4667-B443-7A5E875CEFF4}"/>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dirty="0"/>
              <a:t>Title Goes Here</a:t>
            </a:r>
            <a:br>
              <a:rPr lang="en-US" dirty="0"/>
            </a:br>
            <a:r>
              <a:rPr lang="en-US" dirty="0"/>
              <a:t>Second Line Title</a:t>
            </a:r>
            <a:br>
              <a:rPr lang="en-US" dirty="0"/>
            </a:br>
            <a:r>
              <a:rPr lang="en-US" dirty="0"/>
              <a:t>Third Line Title</a:t>
            </a:r>
          </a:p>
        </p:txBody>
      </p:sp>
      <p:grpSp>
        <p:nvGrpSpPr>
          <p:cNvPr id="21" name="Group 20">
            <a:extLst>
              <a:ext uri="{FF2B5EF4-FFF2-40B4-BE49-F238E27FC236}">
                <a16:creationId xmlns:a16="http://schemas.microsoft.com/office/drawing/2014/main" id="{79A50CE8-C42A-40BE-B8BE-DD6BA74EC96D}"/>
              </a:ext>
            </a:extLst>
          </p:cNvPr>
          <p:cNvGrpSpPr/>
          <p:nvPr userDrawn="1"/>
        </p:nvGrpSpPr>
        <p:grpSpPr>
          <a:xfrm>
            <a:off x="1" y="4335146"/>
            <a:ext cx="7945412" cy="59196"/>
            <a:chOff x="0" y="-1"/>
            <a:chExt cx="12190081" cy="1350190"/>
          </a:xfrm>
        </p:grpSpPr>
        <p:sp>
          <p:nvSpPr>
            <p:cNvPr id="22" name="Rectangle 21">
              <a:extLst>
                <a:ext uri="{FF2B5EF4-FFF2-40B4-BE49-F238E27FC236}">
                  <a16:creationId xmlns:a16="http://schemas.microsoft.com/office/drawing/2014/main" id="{B079EEBE-0AA2-4B9F-8CA5-4EF66EBBF8CE}"/>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652E4ED-5154-481E-9CD9-E54F58D898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7FA421C-F569-4674-A016-EEEC0F3E71CF}"/>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098BED1-31EA-40EC-979E-CC6D43308799}"/>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A82CE24-80C3-4E10-AE08-C8E299AD93A9}"/>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216662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A16C9-C041-49C5-AC50-D0FF3E5085DA}"/>
              </a:ext>
            </a:extLst>
          </p:cNvPr>
          <p:cNvSpPr/>
          <p:nvPr userDrawn="1"/>
        </p:nvSpPr>
        <p:spPr>
          <a:xfrm>
            <a:off x="0" y="5834418"/>
            <a:ext cx="12192000" cy="1023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453E47-1254-4AED-A541-BB7CE36A4C87}"/>
              </a:ext>
            </a:extLst>
          </p:cNvPr>
          <p:cNvSpPr/>
          <p:nvPr userDrawn="1"/>
        </p:nvSpPr>
        <p:spPr>
          <a:xfrm>
            <a:off x="0" y="1"/>
            <a:ext cx="12192000" cy="21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1">
            <a:extLst>
              <a:ext uri="{FF2B5EF4-FFF2-40B4-BE49-F238E27FC236}">
                <a16:creationId xmlns:a16="http://schemas.microsoft.com/office/drawing/2014/main" id="{AF788F4C-F3F1-4D1E-9E78-69BDCFEDEA0E}"/>
              </a:ext>
            </a:extLst>
          </p:cNvPr>
          <p:cNvSpPr txBox="1">
            <a:spLocks/>
          </p:cNvSpPr>
          <p:nvPr userDrawn="1"/>
        </p:nvSpPr>
        <p:spPr>
          <a:xfrm>
            <a:off x="6757621" y="6429865"/>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2">
                    <a:lumMod val="75000"/>
                  </a:schemeClr>
                </a:solidFill>
                <a:latin typeface="Arial" panose="020B0604020202020204" pitchFamily="34" charset="0"/>
                <a:cs typeface="Arial" panose="020B0604020202020204" pitchFamily="34" charset="0"/>
              </a:rPr>
              <a:pPr algn="r"/>
              <a:t>‹#›</a:t>
            </a:fld>
            <a:endParaRPr lang="en-US" sz="1000" b="1" spc="300" dirty="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3A6489-F2EE-48AA-AF66-CF911B054E5B}"/>
              </a:ext>
            </a:extLst>
          </p:cNvPr>
          <p:cNvSpPr txBox="1"/>
          <p:nvPr userDrawn="1"/>
        </p:nvSpPr>
        <p:spPr>
          <a:xfrm>
            <a:off x="939519" y="6115278"/>
            <a:ext cx="2590528" cy="308777"/>
          </a:xfrm>
          <a:prstGeom prst="rect">
            <a:avLst/>
          </a:prstGeom>
          <a:noFill/>
        </p:spPr>
        <p:txBody>
          <a:bodyPr wrap="square" rtlCol="0" anchor="b">
            <a:noAutofit/>
          </a:bodyPr>
          <a:lstStyle/>
          <a:p>
            <a:pPr algn="l"/>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sp>
        <p:nvSpPr>
          <p:cNvPr id="29" name="Rectangle 28">
            <a:extLst>
              <a:ext uri="{FF2B5EF4-FFF2-40B4-BE49-F238E27FC236}">
                <a16:creationId xmlns:a16="http://schemas.microsoft.com/office/drawing/2014/main" id="{29639A3C-5B99-4F0B-8C96-2711DE232E7A}"/>
              </a:ext>
            </a:extLst>
          </p:cNvPr>
          <p:cNvSpPr/>
          <p:nvPr userDrawn="1"/>
        </p:nvSpPr>
        <p:spPr>
          <a:xfrm>
            <a:off x="10163174" y="0"/>
            <a:ext cx="2028826" cy="6857999"/>
          </a:xfrm>
          <a:prstGeom prst="rect">
            <a:avLst/>
          </a:prstGeom>
          <a:solidFill>
            <a:srgbClr val="FF9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1" name="Graphic 30">
            <a:extLst>
              <a:ext uri="{FF2B5EF4-FFF2-40B4-BE49-F238E27FC236}">
                <a16:creationId xmlns:a16="http://schemas.microsoft.com/office/drawing/2014/main" id="{B081DA00-9A65-4F43-BEC9-5D54EC6101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79906" y="5228176"/>
            <a:ext cx="995362" cy="995362"/>
          </a:xfrm>
          <a:prstGeom prst="rect">
            <a:avLst/>
          </a:prstGeom>
        </p:spPr>
      </p:pic>
      <p:sp>
        <p:nvSpPr>
          <p:cNvPr id="32" name="Rectangle 31">
            <a:extLst>
              <a:ext uri="{FF2B5EF4-FFF2-40B4-BE49-F238E27FC236}">
                <a16:creationId xmlns:a16="http://schemas.microsoft.com/office/drawing/2014/main" id="{9EA282F3-18EF-46C0-BE23-00B6F460489B}"/>
              </a:ext>
            </a:extLst>
          </p:cNvPr>
          <p:cNvSpPr/>
          <p:nvPr userDrawn="1"/>
        </p:nvSpPr>
        <p:spPr>
          <a:xfrm>
            <a:off x="9972674" y="0"/>
            <a:ext cx="200026" cy="6858000"/>
          </a:xfrm>
          <a:prstGeom prst="rect">
            <a:avLst/>
          </a:prstGeom>
          <a:solidFill>
            <a:srgbClr val="E6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9" name="Graphic 18">
            <a:extLst>
              <a:ext uri="{FF2B5EF4-FFF2-40B4-BE49-F238E27FC236}">
                <a16:creationId xmlns:a16="http://schemas.microsoft.com/office/drawing/2014/main" id="{D536963C-3E89-44A3-8B67-93A64F4E3DA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6446" y="5043977"/>
            <a:ext cx="5592432" cy="1226264"/>
          </a:xfrm>
          <a:prstGeom prst="rect">
            <a:avLst/>
          </a:prstGeom>
        </p:spPr>
      </p:pic>
      <p:sp>
        <p:nvSpPr>
          <p:cNvPr id="20" name="TextBox 19">
            <a:extLst>
              <a:ext uri="{FF2B5EF4-FFF2-40B4-BE49-F238E27FC236}">
                <a16:creationId xmlns:a16="http://schemas.microsoft.com/office/drawing/2014/main" id="{8AE8EA48-8A72-4DFF-8F74-E81BDBAEF43A}"/>
              </a:ext>
            </a:extLst>
          </p:cNvPr>
          <p:cNvSpPr txBox="1"/>
          <p:nvPr userDrawn="1"/>
        </p:nvSpPr>
        <p:spPr>
          <a:xfrm>
            <a:off x="939519" y="6364207"/>
            <a:ext cx="5818102" cy="343469"/>
          </a:xfrm>
          <a:prstGeom prst="rect">
            <a:avLst/>
          </a:prstGeom>
          <a:noFill/>
        </p:spPr>
        <p:txBody>
          <a:bodyPr wrap="square" rtlCol="0" anchor="b">
            <a:noAutofit/>
          </a:bodyPr>
          <a:lstStyle/>
          <a:p>
            <a:pPr algn="l"/>
            <a:r>
              <a:rPr lang="en-US" sz="700" b="0" i="0" cap="all" spc="50" baseline="0" dirty="0">
                <a:solidFill>
                  <a:schemeClr val="bg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2020 NXP B.V.</a:t>
            </a:r>
          </a:p>
        </p:txBody>
      </p:sp>
      <p:sp>
        <p:nvSpPr>
          <p:cNvPr id="21" name="Rectangle 226">
            <a:extLst>
              <a:ext uri="{FF2B5EF4-FFF2-40B4-BE49-F238E27FC236}">
                <a16:creationId xmlns:a16="http://schemas.microsoft.com/office/drawing/2014/main" id="{9DDFC051-4C35-4AC2-A3C2-87EF3BE5ACC5}"/>
              </a:ext>
            </a:extLst>
          </p:cNvPr>
          <p:cNvSpPr>
            <a:spLocks noGrp="1" noChangeArrowheads="1"/>
          </p:cNvSpPr>
          <p:nvPr>
            <p:ph type="title" hasCustomPrompt="1"/>
          </p:nvPr>
        </p:nvSpPr>
        <p:spPr bwMode="auto">
          <a:xfrm>
            <a:off x="936080" y="1634279"/>
            <a:ext cx="7009333" cy="2454464"/>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ts val="6000"/>
              </a:lnSpc>
              <a:spcBef>
                <a:spcPts val="0"/>
              </a:spcBef>
              <a:spcAft>
                <a:spcPct val="0"/>
              </a:spcAft>
              <a:defRPr lang="en-US" sz="5500" b="0" kern="1200" cap="none" spc="-50" baseline="0" dirty="0">
                <a:solidFill>
                  <a:schemeClr val="tx1"/>
                </a:solidFill>
                <a:effectLst/>
                <a:latin typeface="Arial" panose="020B0604020202020204" pitchFamily="34" charset="0"/>
                <a:ea typeface="+mn-ea"/>
                <a:cs typeface="Arial" panose="020B0604020202020204" pitchFamily="34" charset="0"/>
              </a:defRPr>
            </a:lvl1pPr>
          </a:lstStyle>
          <a:p>
            <a:pPr lvl="0"/>
            <a:r>
              <a:rPr lang="en-US" dirty="0"/>
              <a:t>Title Goes Here</a:t>
            </a:r>
            <a:br>
              <a:rPr lang="en-US" dirty="0"/>
            </a:br>
            <a:r>
              <a:rPr lang="en-US" dirty="0"/>
              <a:t>Second Line Title</a:t>
            </a:r>
            <a:br>
              <a:rPr lang="en-US" dirty="0"/>
            </a:br>
            <a:r>
              <a:rPr lang="en-US" dirty="0"/>
              <a:t>Third Line Title</a:t>
            </a:r>
          </a:p>
        </p:txBody>
      </p:sp>
      <p:grpSp>
        <p:nvGrpSpPr>
          <p:cNvPr id="22" name="Group 21">
            <a:extLst>
              <a:ext uri="{FF2B5EF4-FFF2-40B4-BE49-F238E27FC236}">
                <a16:creationId xmlns:a16="http://schemas.microsoft.com/office/drawing/2014/main" id="{A734B508-19CE-4E96-99FC-3DE740789F3D}"/>
              </a:ext>
            </a:extLst>
          </p:cNvPr>
          <p:cNvGrpSpPr/>
          <p:nvPr userDrawn="1"/>
        </p:nvGrpSpPr>
        <p:grpSpPr>
          <a:xfrm>
            <a:off x="1" y="4335146"/>
            <a:ext cx="7945412" cy="59196"/>
            <a:chOff x="0" y="-1"/>
            <a:chExt cx="12190081" cy="1350190"/>
          </a:xfrm>
        </p:grpSpPr>
        <p:sp>
          <p:nvSpPr>
            <p:cNvPr id="23" name="Rectangle 22">
              <a:extLst>
                <a:ext uri="{FF2B5EF4-FFF2-40B4-BE49-F238E27FC236}">
                  <a16:creationId xmlns:a16="http://schemas.microsoft.com/office/drawing/2014/main" id="{27E3FE20-D5A7-49D4-9FC3-1C51497B1D95}"/>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4BBDC35-DA26-42D8-B8AD-9BA7AB4CB70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C061553-8252-4DB2-8E43-E8D8704C9A75}"/>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1ECAB66-D623-4D2F-8EF9-FF10CEF71088}"/>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3960A1F-C2ED-40E3-8DD3-DC97CF1E1CAB}"/>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991040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0237C8-2858-4F58-9A6E-943C9BB01FD7}"/>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26"/>
          <p:cNvSpPr>
            <a:spLocks noGrp="1" noChangeArrowheads="1"/>
          </p:cNvSpPr>
          <p:nvPr>
            <p:ph type="title" hasCustomPrompt="1"/>
          </p:nvPr>
        </p:nvSpPr>
        <p:spPr bwMode="auto">
          <a:xfrm>
            <a:off x="6292777" y="847324"/>
            <a:ext cx="5408822" cy="6540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3800" b="0" cap="none" spc="80" baseline="0">
                <a:solidFill>
                  <a:schemeClr val="tx1"/>
                </a:solidFill>
                <a:latin typeface="Arial" panose="020B0604020202020204" pitchFamily="34" charset="0"/>
                <a:cs typeface="Arial" panose="020B0604020202020204" pitchFamily="34" charset="0"/>
              </a:defRPr>
            </a:lvl1pPr>
          </a:lstStyle>
          <a:p>
            <a:pPr lvl="0"/>
            <a:r>
              <a:rPr lang="en-US" dirty="0"/>
              <a:t>Overview</a:t>
            </a:r>
          </a:p>
        </p:txBody>
      </p:sp>
      <p:sp>
        <p:nvSpPr>
          <p:cNvPr id="46" name="Text Placeholder 45"/>
          <p:cNvSpPr>
            <a:spLocks noGrp="1"/>
          </p:cNvSpPr>
          <p:nvPr>
            <p:ph type="body" sz="quarter" idx="10"/>
          </p:nvPr>
        </p:nvSpPr>
        <p:spPr>
          <a:xfrm>
            <a:off x="6292777" y="1564008"/>
            <a:ext cx="5408822" cy="4450312"/>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4FA404A0-DE4F-4032-9EB6-F1C15C0013D9}"/>
              </a:ext>
            </a:extLst>
          </p:cNvPr>
          <p:cNvSpPr/>
          <p:nvPr userDrawn="1"/>
        </p:nvSpPr>
        <p:spPr>
          <a:xfrm>
            <a:off x="0" y="0"/>
            <a:ext cx="5651500" cy="6883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5" name="Picture Placeholder 2">
            <a:extLst>
              <a:ext uri="{FF2B5EF4-FFF2-40B4-BE49-F238E27FC236}">
                <a16:creationId xmlns:a16="http://schemas.microsoft.com/office/drawing/2014/main" id="{0687CCD6-77A7-4EDA-B0EA-BCFF0F37CB56}"/>
              </a:ext>
            </a:extLst>
          </p:cNvPr>
          <p:cNvSpPr>
            <a:spLocks noGrp="1"/>
          </p:cNvSpPr>
          <p:nvPr>
            <p:ph type="pic" sz="quarter" idx="11" hasCustomPrompt="1"/>
          </p:nvPr>
        </p:nvSpPr>
        <p:spPr>
          <a:xfrm>
            <a:off x="0" y="102358"/>
            <a:ext cx="5651500" cy="675564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grpSp>
        <p:nvGrpSpPr>
          <p:cNvPr id="19" name="Group 18">
            <a:extLst>
              <a:ext uri="{FF2B5EF4-FFF2-40B4-BE49-F238E27FC236}">
                <a16:creationId xmlns:a16="http://schemas.microsoft.com/office/drawing/2014/main" id="{D9592BF5-56C6-474C-847B-897B8E614039}"/>
              </a:ext>
            </a:extLst>
          </p:cNvPr>
          <p:cNvGrpSpPr/>
          <p:nvPr userDrawn="1"/>
        </p:nvGrpSpPr>
        <p:grpSpPr>
          <a:xfrm>
            <a:off x="0" y="0"/>
            <a:ext cx="12190081" cy="79514"/>
            <a:chOff x="0" y="-1"/>
            <a:chExt cx="12190081" cy="1350190"/>
          </a:xfrm>
        </p:grpSpPr>
        <p:sp>
          <p:nvSpPr>
            <p:cNvPr id="20" name="Rectangle 19">
              <a:extLst>
                <a:ext uri="{FF2B5EF4-FFF2-40B4-BE49-F238E27FC236}">
                  <a16:creationId xmlns:a16="http://schemas.microsoft.com/office/drawing/2014/main" id="{8B77A332-2681-424E-914E-38EF395A89F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DD0F06F-FF3A-40D8-936B-ACC6550773BC}"/>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6A46F28F-C70B-4C64-8CB9-908813C2F1C3}"/>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7AAEB77-B772-4A6C-9DD9-23576C27047E}"/>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7E5184C-2695-40CD-BD78-4121E76C5151}"/>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872930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26"/>
          <p:cNvSpPr>
            <a:spLocks noGrp="1" noChangeArrowheads="1"/>
          </p:cNvSpPr>
          <p:nvPr>
            <p:ph type="title" hasCustomPrompt="1"/>
          </p:nvPr>
        </p:nvSpPr>
        <p:spPr bwMode="auto">
          <a:xfrm>
            <a:off x="6074413" y="525439"/>
            <a:ext cx="5847080" cy="137519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lang="en-US" sz="3200" b="0" cap="none" spc="0" baseline="0" dirty="0">
                <a:solidFill>
                  <a:schemeClr val="tx1"/>
                </a:solidFill>
                <a:latin typeface="Arial" panose="020B0604020202020204" pitchFamily="34" charset="0"/>
                <a:ea typeface="+mn-ea"/>
                <a:cs typeface="Arial" panose="020B0604020202020204" pitchFamily="34" charset="0"/>
              </a:defRPr>
            </a:lvl1pPr>
          </a:lstStyle>
          <a:p>
            <a:pPr marL="0" lvl="0" indent="0" algn="l" rtl="0" fontAlgn="base">
              <a:lnSpc>
                <a:spcPct val="100000"/>
              </a:lnSpc>
              <a:spcBef>
                <a:spcPts val="1200"/>
              </a:spcBef>
              <a:spcAft>
                <a:spcPts val="75"/>
              </a:spcAft>
              <a:buClrTx/>
              <a:buSzPct val="80000"/>
              <a:buFontTx/>
              <a:buNone/>
            </a:pPr>
            <a:r>
              <a:rPr lang="en-US" dirty="0"/>
              <a:t>Title Goes Here</a:t>
            </a:r>
            <a:br>
              <a:rPr lang="en-US" dirty="0"/>
            </a:br>
            <a:r>
              <a:rPr lang="en-US" dirty="0"/>
              <a:t>Second Line Title Here</a:t>
            </a:r>
          </a:p>
        </p:txBody>
      </p:sp>
      <p:sp>
        <p:nvSpPr>
          <p:cNvPr id="46" name="Text Placeholder 45"/>
          <p:cNvSpPr>
            <a:spLocks noGrp="1"/>
          </p:cNvSpPr>
          <p:nvPr>
            <p:ph type="body" sz="quarter" idx="10"/>
          </p:nvPr>
        </p:nvSpPr>
        <p:spPr>
          <a:xfrm>
            <a:off x="6074411" y="2051975"/>
            <a:ext cx="5847080" cy="4273762"/>
          </a:xfrm>
        </p:spPr>
        <p:txBody>
          <a:bodyPr/>
          <a:lstStyle>
            <a:lvl1pPr>
              <a:spcBef>
                <a:spcPts val="1200"/>
              </a:spcBef>
              <a:defRPr>
                <a:latin typeface="Arial" panose="020B0604020202020204" pitchFamily="34" charset="0"/>
                <a:cs typeface="Arial" panose="020B0604020202020204" pitchFamily="34" charset="0"/>
              </a:defRPr>
            </a:lvl1pPr>
            <a:lvl2pPr>
              <a:spcBef>
                <a:spcPts val="1200"/>
              </a:spcBef>
              <a:defRPr>
                <a:latin typeface="Arial" panose="020B0604020202020204" pitchFamily="34" charset="0"/>
                <a:cs typeface="Arial" panose="020B0604020202020204" pitchFamily="34" charset="0"/>
              </a:defRPr>
            </a:lvl2pPr>
            <a:lvl3pPr>
              <a:spcBef>
                <a:spcPts val="1200"/>
              </a:spcBef>
              <a:defRPr>
                <a:latin typeface="Arial" panose="020B0604020202020204" pitchFamily="34" charset="0"/>
                <a:cs typeface="Arial" panose="020B0604020202020204" pitchFamily="34" charset="0"/>
              </a:defRPr>
            </a:lvl3pPr>
            <a:lvl4pPr>
              <a:spcBef>
                <a:spcPts val="1200"/>
              </a:spcBef>
              <a:defRPr>
                <a:latin typeface="Arial" panose="020B0604020202020204" pitchFamily="34" charset="0"/>
                <a:cs typeface="Arial" panose="020B0604020202020204" pitchFamily="34" charset="0"/>
              </a:defRPr>
            </a:lvl4pPr>
            <a:lvl5pPr>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0" y="0"/>
            <a:ext cx="5651500" cy="6883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911CAFD9-C949-4672-8099-280A9D3A4A5D}"/>
              </a:ext>
            </a:extLst>
          </p:cNvPr>
          <p:cNvSpPr>
            <a:spLocks noGrp="1"/>
          </p:cNvSpPr>
          <p:nvPr>
            <p:ph type="pic" sz="quarter" idx="11" hasCustomPrompt="1"/>
          </p:nvPr>
        </p:nvSpPr>
        <p:spPr>
          <a:xfrm>
            <a:off x="0" y="102358"/>
            <a:ext cx="5651500" cy="675564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grpSp>
        <p:nvGrpSpPr>
          <p:cNvPr id="14" name="Group 13">
            <a:extLst>
              <a:ext uri="{FF2B5EF4-FFF2-40B4-BE49-F238E27FC236}">
                <a16:creationId xmlns:a16="http://schemas.microsoft.com/office/drawing/2014/main" id="{D6143B65-FAC5-4D31-9319-78DB1093D45C}"/>
              </a:ext>
            </a:extLst>
          </p:cNvPr>
          <p:cNvGrpSpPr/>
          <p:nvPr userDrawn="1"/>
        </p:nvGrpSpPr>
        <p:grpSpPr>
          <a:xfrm>
            <a:off x="0" y="0"/>
            <a:ext cx="12190081" cy="79514"/>
            <a:chOff x="0" y="-1"/>
            <a:chExt cx="12190081" cy="1350190"/>
          </a:xfrm>
        </p:grpSpPr>
        <p:sp>
          <p:nvSpPr>
            <p:cNvPr id="15" name="Rectangle 14">
              <a:extLst>
                <a:ext uri="{FF2B5EF4-FFF2-40B4-BE49-F238E27FC236}">
                  <a16:creationId xmlns:a16="http://schemas.microsoft.com/office/drawing/2014/main" id="{543F77FA-B6E2-422A-A9CA-B7D9CD06339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0A4F3DD-51AF-4E21-AF3F-235370EFB9D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D84D32-7C7C-420C-88C2-251264F588C4}"/>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32946DA-2B91-4542-A1A4-EEA43900A0DA}"/>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EA99CD9-05CA-4AC9-8CB5-B8AAB07C7B0A}"/>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21552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46" name="Text Placeholder 45"/>
          <p:cNvSpPr>
            <a:spLocks noGrp="1"/>
          </p:cNvSpPr>
          <p:nvPr>
            <p:ph type="body" sz="quarter" idx="10"/>
          </p:nvPr>
        </p:nvSpPr>
        <p:spPr>
          <a:xfrm>
            <a:off x="470848" y="964060"/>
            <a:ext cx="4749421" cy="4450312"/>
          </a:xfrm>
        </p:spPr>
        <p:txBody>
          <a:bodyPr anchor="ctr">
            <a:normAutofit/>
          </a:bodyPr>
          <a:lstStyle>
            <a:lvl1pPr marL="0" indent="0">
              <a:spcBef>
                <a:spcPts val="1200"/>
              </a:spcBef>
              <a:buFontTx/>
              <a:buNone/>
              <a:defRPr sz="350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Click to edit Master text styles</a:t>
            </a:r>
          </a:p>
        </p:txBody>
      </p:sp>
      <p:grpSp>
        <p:nvGrpSpPr>
          <p:cNvPr id="11" name="Group 10">
            <a:extLst>
              <a:ext uri="{FF2B5EF4-FFF2-40B4-BE49-F238E27FC236}">
                <a16:creationId xmlns:a16="http://schemas.microsoft.com/office/drawing/2014/main" id="{DF9C1B87-6A8D-4C64-83AE-14D387F7CF23}"/>
              </a:ext>
            </a:extLst>
          </p:cNvPr>
          <p:cNvGrpSpPr/>
          <p:nvPr userDrawn="1"/>
        </p:nvGrpSpPr>
        <p:grpSpPr>
          <a:xfrm>
            <a:off x="0" y="0"/>
            <a:ext cx="12190081" cy="79514"/>
            <a:chOff x="0" y="-1"/>
            <a:chExt cx="12190081" cy="1350190"/>
          </a:xfrm>
        </p:grpSpPr>
        <p:sp>
          <p:nvSpPr>
            <p:cNvPr id="12" name="Rectangle 11">
              <a:extLst>
                <a:ext uri="{FF2B5EF4-FFF2-40B4-BE49-F238E27FC236}">
                  <a16:creationId xmlns:a16="http://schemas.microsoft.com/office/drawing/2014/main" id="{2EEF9623-B990-4FC5-B3AF-ABCC21E73ED3}"/>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E6F548F-1A42-4C2C-94CE-E08BCCAF458E}"/>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1DD7377-0B81-4391-AF3B-45468D1DB841}"/>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372F4AB-7E8B-4283-9E7D-D13FB39EF1D1}"/>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2FAF1A-055B-442A-B4D3-7551731C83F3}"/>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551716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utomotive large headline">
    <p:spTree>
      <p:nvGrpSpPr>
        <p:cNvPr id="1" name=""/>
        <p:cNvGrpSpPr/>
        <p:nvPr/>
      </p:nvGrpSpPr>
      <p:grpSpPr>
        <a:xfrm>
          <a:off x="0" y="0"/>
          <a:ext cx="0" cy="0"/>
          <a:chOff x="0" y="0"/>
          <a:chExt cx="0" cy="0"/>
        </a:xfrm>
      </p:grpSpPr>
      <p:pic>
        <p:nvPicPr>
          <p:cNvPr id="22" name="Picture Placeholder 4" descr="A passenger seat of a car&#10;&#10;Description automatically generated">
            <a:extLst>
              <a:ext uri="{FF2B5EF4-FFF2-40B4-BE49-F238E27FC236}">
                <a16:creationId xmlns:a16="http://schemas.microsoft.com/office/drawing/2014/main" id="{1D45FBBC-207E-4D58-85BF-A85644E74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sp>
        <p:nvSpPr>
          <p:cNvPr id="38" name="Rectangle 37">
            <a:extLst>
              <a:ext uri="{FF2B5EF4-FFF2-40B4-BE49-F238E27FC236}">
                <a16:creationId xmlns:a16="http://schemas.microsoft.com/office/drawing/2014/main" id="{823A222D-2665-49C2-A352-41261E92E261}"/>
              </a:ext>
            </a:extLst>
          </p:cNvPr>
          <p:cNvSpPr/>
          <p:nvPr userDrawn="1"/>
        </p:nvSpPr>
        <p:spPr>
          <a:xfrm rot="10800000">
            <a:off x="-1" y="79514"/>
            <a:ext cx="4560213" cy="5653376"/>
          </a:xfrm>
          <a:prstGeom prst="rect">
            <a:avLst/>
          </a:prstGeom>
          <a:gradFill flip="none" rotWithShape="1">
            <a:gsLst>
              <a:gs pos="3000">
                <a:schemeClr val="accent4">
                  <a:alpha val="27000"/>
                </a:schemeClr>
              </a:gs>
              <a:gs pos="50000">
                <a:schemeClr val="accent4">
                  <a:alpha val="0"/>
                </a:schemeClr>
              </a:gs>
              <a:gs pos="100000">
                <a:schemeClr val="accent4">
                  <a:lumMod val="20000"/>
                  <a:lumOff val="8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B60511C-2A65-4F06-8213-A97675390082}"/>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92A4D78-1073-4D7F-BFFB-2D6120677F74}"/>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3" name="Group 22">
            <a:extLst>
              <a:ext uri="{FF2B5EF4-FFF2-40B4-BE49-F238E27FC236}">
                <a16:creationId xmlns:a16="http://schemas.microsoft.com/office/drawing/2014/main" id="{B581FCDD-ACE7-4426-A971-5FCA0CCF78B9}"/>
              </a:ext>
            </a:extLst>
          </p:cNvPr>
          <p:cNvGrpSpPr/>
          <p:nvPr userDrawn="1"/>
        </p:nvGrpSpPr>
        <p:grpSpPr>
          <a:xfrm>
            <a:off x="11369623" y="6476214"/>
            <a:ext cx="489002" cy="176138"/>
            <a:chOff x="271463" y="2852738"/>
            <a:chExt cx="3190876" cy="1149350"/>
          </a:xfrm>
        </p:grpSpPr>
        <p:sp>
          <p:nvSpPr>
            <p:cNvPr id="26" name="Freeform 6">
              <a:extLst>
                <a:ext uri="{FF2B5EF4-FFF2-40B4-BE49-F238E27FC236}">
                  <a16:creationId xmlns:a16="http://schemas.microsoft.com/office/drawing/2014/main" id="{B9C456B0-4A5D-4885-994C-95243A7A39B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E162F602-55E8-4B3D-A11C-2027D56E9FD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51D5D649-9376-48D5-8D91-4D2DDEB0E982}"/>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F632B-6197-496B-9EEA-C4840363A8F0}"/>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5006E74E-CDF9-4696-8BB6-B1B2F10B7C0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21464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D3316-8C03-4E14-A26A-B573F6170B51}"/>
              </a:ext>
            </a:extLst>
          </p:cNvPr>
          <p:cNvSpPr/>
          <p:nvPr userDrawn="1"/>
        </p:nvSpPr>
        <p:spPr>
          <a:xfrm>
            <a:off x="1" y="6393976"/>
            <a:ext cx="6540502" cy="464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userDrawn="1"/>
        </p:nvSpPr>
        <p:spPr>
          <a:xfrm>
            <a:off x="0" y="0"/>
            <a:ext cx="5651500" cy="685799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081D92BB-6197-48EF-BA05-DDD2BA2B9E4C}"/>
              </a:ext>
            </a:extLst>
          </p:cNvPr>
          <p:cNvSpPr>
            <a:spLocks noGrp="1"/>
          </p:cNvSpPr>
          <p:nvPr>
            <p:ph type="pic" sz="quarter" idx="11"/>
          </p:nvPr>
        </p:nvSpPr>
        <p:spPr>
          <a:xfrm>
            <a:off x="-2" y="0"/>
            <a:ext cx="5651500" cy="6858000"/>
          </a:xfrm>
        </p:spPr>
        <p:txBody>
          <a:bodyPr anchor="ct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46" name="Text Placeholder 45"/>
          <p:cNvSpPr>
            <a:spLocks noGrp="1"/>
          </p:cNvSpPr>
          <p:nvPr>
            <p:ph type="body" sz="quarter" idx="10"/>
          </p:nvPr>
        </p:nvSpPr>
        <p:spPr>
          <a:xfrm>
            <a:off x="6500173" y="964060"/>
            <a:ext cx="4749421" cy="4450312"/>
          </a:xfrm>
        </p:spPr>
        <p:txBody>
          <a:bodyPr anchor="ctr">
            <a:normAutofit/>
          </a:bodyPr>
          <a:lstStyle>
            <a:lvl1pPr marL="0" indent="0">
              <a:spcBef>
                <a:spcPts val="1200"/>
              </a:spcBef>
              <a:buFontTx/>
              <a:buNone/>
              <a:defRPr sz="3500" spc="-50" baseline="0">
                <a:solidFill>
                  <a:schemeClr val="tx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a:t>Click to edit Master text styles</a:t>
            </a:r>
          </a:p>
        </p:txBody>
      </p:sp>
      <p:grpSp>
        <p:nvGrpSpPr>
          <p:cNvPr id="22" name="Group 21">
            <a:extLst>
              <a:ext uri="{FF2B5EF4-FFF2-40B4-BE49-F238E27FC236}">
                <a16:creationId xmlns:a16="http://schemas.microsoft.com/office/drawing/2014/main" id="{13715CE8-DC61-4625-93A9-A1F5375FC851}"/>
              </a:ext>
            </a:extLst>
          </p:cNvPr>
          <p:cNvGrpSpPr/>
          <p:nvPr userDrawn="1"/>
        </p:nvGrpSpPr>
        <p:grpSpPr>
          <a:xfrm>
            <a:off x="-1" y="0"/>
            <a:ext cx="1625601" cy="968188"/>
            <a:chOff x="-1" y="0"/>
            <a:chExt cx="1625601" cy="968188"/>
          </a:xfrm>
        </p:grpSpPr>
        <p:sp>
          <p:nvSpPr>
            <p:cNvPr id="23" name="Rectangle 22">
              <a:extLst>
                <a:ext uri="{FF2B5EF4-FFF2-40B4-BE49-F238E27FC236}">
                  <a16:creationId xmlns:a16="http://schemas.microsoft.com/office/drawing/2014/main" id="{FC9EB642-7DB8-45FD-9AA9-C9EA2150DBAE}"/>
                </a:ext>
              </a:extLst>
            </p:cNvPr>
            <p:cNvSpPr/>
            <p:nvPr userDrawn="1"/>
          </p:nvSpPr>
          <p:spPr>
            <a:xfrm>
              <a:off x="-1" y="0"/>
              <a:ext cx="1625601" cy="968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67928B11-A351-4EE0-921D-8A0AB984FC2E}"/>
                </a:ext>
              </a:extLst>
            </p:cNvPr>
            <p:cNvGrpSpPr/>
            <p:nvPr userDrawn="1"/>
          </p:nvGrpSpPr>
          <p:grpSpPr>
            <a:xfrm>
              <a:off x="257355" y="339115"/>
              <a:ext cx="1110888" cy="400142"/>
              <a:chOff x="271463" y="2852738"/>
              <a:chExt cx="3190876" cy="1149350"/>
            </a:xfrm>
          </p:grpSpPr>
          <p:sp>
            <p:nvSpPr>
              <p:cNvPr id="25" name="Freeform 6">
                <a:extLst>
                  <a:ext uri="{FF2B5EF4-FFF2-40B4-BE49-F238E27FC236}">
                    <a16:creationId xmlns:a16="http://schemas.microsoft.com/office/drawing/2014/main" id="{1103384B-A598-405D-87FA-9D8C8B12D1DF}"/>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7">
                <a:extLst>
                  <a:ext uri="{FF2B5EF4-FFF2-40B4-BE49-F238E27FC236}">
                    <a16:creationId xmlns:a16="http://schemas.microsoft.com/office/drawing/2014/main" id="{4FF5DCD9-1BC5-4A23-8D5E-7B11F95B48A0}"/>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8">
                <a:extLst>
                  <a:ext uri="{FF2B5EF4-FFF2-40B4-BE49-F238E27FC236}">
                    <a16:creationId xmlns:a16="http://schemas.microsoft.com/office/drawing/2014/main" id="{54E5F210-0A6D-41EF-93F7-FA2BADBD2848}"/>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9">
                <a:extLst>
                  <a:ext uri="{FF2B5EF4-FFF2-40B4-BE49-F238E27FC236}">
                    <a16:creationId xmlns:a16="http://schemas.microsoft.com/office/drawing/2014/main" id="{CB379B5E-FCB3-478F-B41C-B42589DCE275}"/>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36087794-F156-47C4-951A-F92C6B4449C3}"/>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grpSp>
        <p:nvGrpSpPr>
          <p:cNvPr id="31" name="Group 30">
            <a:extLst>
              <a:ext uri="{FF2B5EF4-FFF2-40B4-BE49-F238E27FC236}">
                <a16:creationId xmlns:a16="http://schemas.microsoft.com/office/drawing/2014/main" id="{54ACD430-9C72-4B6A-B10A-943F02048CDE}"/>
              </a:ext>
            </a:extLst>
          </p:cNvPr>
          <p:cNvGrpSpPr/>
          <p:nvPr userDrawn="1"/>
        </p:nvGrpSpPr>
        <p:grpSpPr>
          <a:xfrm>
            <a:off x="0" y="0"/>
            <a:ext cx="12190081" cy="79514"/>
            <a:chOff x="0" y="-1"/>
            <a:chExt cx="12190081" cy="1350190"/>
          </a:xfrm>
        </p:grpSpPr>
        <p:sp>
          <p:nvSpPr>
            <p:cNvPr id="32" name="Rectangle 31">
              <a:extLst>
                <a:ext uri="{FF2B5EF4-FFF2-40B4-BE49-F238E27FC236}">
                  <a16:creationId xmlns:a16="http://schemas.microsoft.com/office/drawing/2014/main" id="{FBF04E46-E2BA-4BD2-84A0-F679AAF5F474}"/>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7B0136C-860D-47DF-962F-5249914E9CAD}"/>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6A236E7-78E4-4C63-BF5E-44FD09CB7200}"/>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09FD2CF-0A88-4CC0-9792-A1832D08536B}"/>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5AB9414-4DBB-4193-85F6-FF73EE339171}"/>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782550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92789B-ABF7-49F5-8475-18DABE8EA2F7}"/>
              </a:ext>
            </a:extLst>
          </p:cNvPr>
          <p:cNvSpPr/>
          <p:nvPr userDrawn="1"/>
        </p:nvSpPr>
        <p:spPr>
          <a:xfrm>
            <a:off x="0" y="6027089"/>
            <a:ext cx="12192000" cy="83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2D6952-0B39-4E85-B2AB-C7E5867BD890}"/>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26"/>
          <p:cNvSpPr>
            <a:spLocks noGrp="1" noChangeArrowheads="1"/>
          </p:cNvSpPr>
          <p:nvPr>
            <p:ph type="title"/>
          </p:nvPr>
        </p:nvSpPr>
        <p:spPr bwMode="auto">
          <a:xfrm>
            <a:off x="394775" y="414064"/>
            <a:ext cx="5409677"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stStyle>
          <a:p>
            <a:pPr lvl="0"/>
            <a:r>
              <a:rPr lang="en-US"/>
              <a:t>Click to edit Master title style</a:t>
            </a:r>
            <a:endParaRPr lang="en-US" dirty="0"/>
          </a:p>
        </p:txBody>
      </p:sp>
      <p:sp>
        <p:nvSpPr>
          <p:cNvPr id="4" name="Rectangle 3">
            <a:extLst>
              <a:ext uri="{FF2B5EF4-FFF2-40B4-BE49-F238E27FC236}">
                <a16:creationId xmlns:a16="http://schemas.microsoft.com/office/drawing/2014/main" id="{80D676FF-9D0F-4722-9685-23FBD6A9C2F8}"/>
              </a:ext>
            </a:extLst>
          </p:cNvPr>
          <p:cNvSpPr/>
          <p:nvPr userDrawn="1"/>
        </p:nvSpPr>
        <p:spPr>
          <a:xfrm>
            <a:off x="6096000" y="0"/>
            <a:ext cx="6096000" cy="11847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Picture Placeholder 2">
            <a:extLst>
              <a:ext uri="{FF2B5EF4-FFF2-40B4-BE49-F238E27FC236}">
                <a16:creationId xmlns:a16="http://schemas.microsoft.com/office/drawing/2014/main" id="{B00C4938-BC49-4D3B-AA97-6FE74E7ABE73}"/>
              </a:ext>
            </a:extLst>
          </p:cNvPr>
          <p:cNvSpPr>
            <a:spLocks noGrp="1"/>
          </p:cNvSpPr>
          <p:nvPr>
            <p:ph type="pic" sz="quarter" idx="11" hasCustomPrompt="1"/>
          </p:nvPr>
        </p:nvSpPr>
        <p:spPr>
          <a:xfrm>
            <a:off x="6096000" y="1184744"/>
            <a:ext cx="6096000" cy="519220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sp>
        <p:nvSpPr>
          <p:cNvPr id="13" name="Text Placeholder 45">
            <a:extLst>
              <a:ext uri="{FF2B5EF4-FFF2-40B4-BE49-F238E27FC236}">
                <a16:creationId xmlns:a16="http://schemas.microsoft.com/office/drawing/2014/main" id="{B4DFB5A0-11CF-4210-9700-FF7D31A83DB3}"/>
              </a:ext>
            </a:extLst>
          </p:cNvPr>
          <p:cNvSpPr>
            <a:spLocks noGrp="1"/>
          </p:cNvSpPr>
          <p:nvPr>
            <p:ph type="body" sz="quarter" idx="10" hasCustomPrompt="1"/>
          </p:nvPr>
        </p:nvSpPr>
        <p:spPr>
          <a:xfrm>
            <a:off x="6193679" y="121749"/>
            <a:ext cx="5908205" cy="951677"/>
          </a:xfrm>
        </p:spPr>
        <p:txBody>
          <a:bodyPr anchor="ctr">
            <a:normAutofit/>
          </a:bodyPr>
          <a:lstStyle>
            <a:lvl1pPr marL="0" indent="0" algn="ctr">
              <a:spcBef>
                <a:spcPts val="1200"/>
              </a:spcBef>
              <a:buFontTx/>
              <a:buNone/>
              <a:defRPr sz="2300" b="1" cap="all" baseline="0">
                <a:solidFill>
                  <a:schemeClr val="bg1"/>
                </a:solidFill>
                <a:latin typeface="Arial" panose="020B0604020202020204" pitchFamily="34" charset="0"/>
                <a:cs typeface="Arial" panose="020B0604020202020204" pitchFamily="34" charset="0"/>
              </a:defRPr>
            </a:lvl1pPr>
            <a:lvl2pPr marL="169863" indent="0">
              <a:spcBef>
                <a:spcPts val="1200"/>
              </a:spcBef>
              <a:buFontTx/>
              <a:buNone/>
              <a:defRPr/>
            </a:lvl2pPr>
            <a:lvl3pPr marL="341312" indent="0">
              <a:spcBef>
                <a:spcPts val="1200"/>
              </a:spcBef>
              <a:buFontTx/>
              <a:buNone/>
              <a:defRPr/>
            </a:lvl3pPr>
            <a:lvl4pPr marL="511175" indent="0">
              <a:spcBef>
                <a:spcPts val="1200"/>
              </a:spcBef>
              <a:buFontTx/>
              <a:buNone/>
              <a:defRPr/>
            </a:lvl4pPr>
            <a:lvl5pPr marL="688975" indent="0">
              <a:spcBef>
                <a:spcPts val="1200"/>
              </a:spcBef>
              <a:buFontTx/>
              <a:buNone/>
              <a:defRPr/>
            </a:lvl5pPr>
          </a:lstStyle>
          <a:p>
            <a:pPr lvl="0"/>
            <a:r>
              <a:rPr lang="en-US" dirty="0"/>
              <a:t>Click to add title</a:t>
            </a:r>
          </a:p>
        </p:txBody>
      </p:sp>
      <p:grpSp>
        <p:nvGrpSpPr>
          <p:cNvPr id="11" name="Group 10">
            <a:extLst>
              <a:ext uri="{FF2B5EF4-FFF2-40B4-BE49-F238E27FC236}">
                <a16:creationId xmlns:a16="http://schemas.microsoft.com/office/drawing/2014/main" id="{AAC3F9D7-D886-473E-9DBD-2A73B5FE14F2}"/>
              </a:ext>
            </a:extLst>
          </p:cNvPr>
          <p:cNvGrpSpPr/>
          <p:nvPr userDrawn="1"/>
        </p:nvGrpSpPr>
        <p:grpSpPr>
          <a:xfrm>
            <a:off x="0" y="0"/>
            <a:ext cx="12190081" cy="79514"/>
            <a:chOff x="0" y="-1"/>
            <a:chExt cx="12190081" cy="1350190"/>
          </a:xfrm>
        </p:grpSpPr>
        <p:sp>
          <p:nvSpPr>
            <p:cNvPr id="12" name="Rectangle 11">
              <a:extLst>
                <a:ext uri="{FF2B5EF4-FFF2-40B4-BE49-F238E27FC236}">
                  <a16:creationId xmlns:a16="http://schemas.microsoft.com/office/drawing/2014/main" id="{F086B12B-894E-40D7-8007-A1AFF564F979}"/>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0043F54-CD91-4097-89E2-E9F9F876DF78}"/>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63B6B59-1ED5-4B04-8699-B2B9D2F8BB62}"/>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7F7A38D-53E6-46D7-8402-53AE14081A99}"/>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70542B5-5180-404C-8BEA-436838B9E22F}"/>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1" name="Slide Number Placeholder 1">
            <a:extLst>
              <a:ext uri="{FF2B5EF4-FFF2-40B4-BE49-F238E27FC236}">
                <a16:creationId xmlns:a16="http://schemas.microsoft.com/office/drawing/2014/main" id="{22D6BA1C-EE50-48A1-A290-B2AAB00A19BF}"/>
              </a:ext>
            </a:extLst>
          </p:cNvPr>
          <p:cNvSpPr txBox="1">
            <a:spLocks/>
          </p:cNvSpPr>
          <p:nvPr userDrawn="1"/>
        </p:nvSpPr>
        <p:spPr>
          <a:xfrm>
            <a:off x="4140990" y="6458440"/>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A722028-7886-45D6-8F20-8432B1F290D6}"/>
              </a:ext>
            </a:extLst>
          </p:cNvPr>
          <p:cNvSpPr txBox="1"/>
          <p:nvPr userDrawn="1"/>
        </p:nvSpPr>
        <p:spPr>
          <a:xfrm>
            <a:off x="1606535"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3" name="Group 22">
            <a:extLst>
              <a:ext uri="{FF2B5EF4-FFF2-40B4-BE49-F238E27FC236}">
                <a16:creationId xmlns:a16="http://schemas.microsoft.com/office/drawing/2014/main" id="{80DE660F-7671-477A-9EE9-1AB3135F2975}"/>
              </a:ext>
            </a:extLst>
          </p:cNvPr>
          <p:cNvGrpSpPr/>
          <p:nvPr userDrawn="1"/>
        </p:nvGrpSpPr>
        <p:grpSpPr>
          <a:xfrm>
            <a:off x="5233069" y="6476214"/>
            <a:ext cx="489002" cy="176138"/>
            <a:chOff x="271463" y="2852738"/>
            <a:chExt cx="3190876" cy="1149350"/>
          </a:xfrm>
        </p:grpSpPr>
        <p:sp>
          <p:nvSpPr>
            <p:cNvPr id="24" name="Freeform 6">
              <a:extLst>
                <a:ext uri="{FF2B5EF4-FFF2-40B4-BE49-F238E27FC236}">
                  <a16:creationId xmlns:a16="http://schemas.microsoft.com/office/drawing/2014/main" id="{2FD98989-2A9E-4235-9A72-4000E2E478BF}"/>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11FF4CD9-266B-461F-AD42-B3C7DF7DA8FE}"/>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729BD076-394F-454B-8BED-BF2E51275112}"/>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9">
              <a:extLst>
                <a:ext uri="{FF2B5EF4-FFF2-40B4-BE49-F238E27FC236}">
                  <a16:creationId xmlns:a16="http://schemas.microsoft.com/office/drawing/2014/main" id="{C3A2D510-A845-4A12-9F4E-DB6FCEFCF475}"/>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0">
              <a:extLst>
                <a:ext uri="{FF2B5EF4-FFF2-40B4-BE49-F238E27FC236}">
                  <a16:creationId xmlns:a16="http://schemas.microsoft.com/office/drawing/2014/main" id="{ECCFD62D-AD2D-4B0F-A9E4-00CB0A356EA6}"/>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6164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Rectangle 4"/>
          <p:cNvSpPr/>
          <p:nvPr userDrawn="1"/>
        </p:nvSpPr>
        <p:spPr>
          <a:xfrm>
            <a:off x="0" y="0"/>
            <a:ext cx="12192000" cy="630369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0"/>
            <a:ext cx="12192000" cy="6275070"/>
          </a:xfrm>
        </p:spPr>
        <p:txBody>
          <a:bodyPr>
            <a:normAutofit/>
          </a:bodyPr>
          <a:lstStyle>
            <a:lvl1pPr marL="0" indent="0" algn="ctr">
              <a:buFontTx/>
              <a:buNone/>
              <a:defRPr lang="en-US" dirty="0">
                <a:latin typeface="Arial" panose="020B0604020202020204" pitchFamily="34" charset="0"/>
                <a:cs typeface="Arial" panose="020B0604020202020204" pitchFamily="34" charset="0"/>
              </a:defRPr>
            </a:lvl1pPr>
          </a:lstStyle>
          <a:p>
            <a:r>
              <a:rPr lang="en-US" dirty="0"/>
              <a:t>Click to Insert Picture</a:t>
            </a:r>
          </a:p>
        </p:txBody>
      </p:sp>
    </p:spTree>
    <p:extLst>
      <p:ext uri="{BB962C8B-B14F-4D97-AF65-F5344CB8AC3E}">
        <p14:creationId xmlns:p14="http://schemas.microsoft.com/office/powerpoint/2010/main" val="30628417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with logo">
    <p:spTree>
      <p:nvGrpSpPr>
        <p:cNvPr id="1" name=""/>
        <p:cNvGrpSpPr/>
        <p:nvPr/>
      </p:nvGrpSpPr>
      <p:grpSpPr>
        <a:xfrm>
          <a:off x="0" y="0"/>
          <a:ext cx="0" cy="0"/>
          <a:chOff x="0" y="0"/>
          <a:chExt cx="0" cy="0"/>
        </a:xfrm>
      </p:grpSpPr>
      <p:sp>
        <p:nvSpPr>
          <p:cNvPr id="5" name="Rectangle 4"/>
          <p:cNvSpPr/>
          <p:nvPr userDrawn="1"/>
        </p:nvSpPr>
        <p:spPr>
          <a:xfrm>
            <a:off x="0" y="-71562"/>
            <a:ext cx="12192000" cy="692956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71562"/>
            <a:ext cx="12191999" cy="692956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grpSp>
        <p:nvGrpSpPr>
          <p:cNvPr id="31" name="Group 30">
            <a:extLst>
              <a:ext uri="{FF2B5EF4-FFF2-40B4-BE49-F238E27FC236}">
                <a16:creationId xmlns:a16="http://schemas.microsoft.com/office/drawing/2014/main" id="{802AB968-91B4-4AA8-A8FA-DBDB72435557}"/>
              </a:ext>
            </a:extLst>
          </p:cNvPr>
          <p:cNvGrpSpPr/>
          <p:nvPr userDrawn="1"/>
        </p:nvGrpSpPr>
        <p:grpSpPr>
          <a:xfrm>
            <a:off x="10503674" y="5806374"/>
            <a:ext cx="1303714" cy="700095"/>
            <a:chOff x="10503674" y="5806374"/>
            <a:chExt cx="1303714" cy="700095"/>
          </a:xfrm>
        </p:grpSpPr>
        <p:sp>
          <p:nvSpPr>
            <p:cNvPr id="32" name="Rectangle 31">
              <a:extLst>
                <a:ext uri="{FF2B5EF4-FFF2-40B4-BE49-F238E27FC236}">
                  <a16:creationId xmlns:a16="http://schemas.microsoft.com/office/drawing/2014/main" id="{CE609E53-34EF-47AB-A843-534F1EA0FEA1}"/>
                </a:ext>
              </a:extLst>
            </p:cNvPr>
            <p:cNvSpPr/>
            <p:nvPr userDrawn="1"/>
          </p:nvSpPr>
          <p:spPr>
            <a:xfrm>
              <a:off x="10503674" y="5806374"/>
              <a:ext cx="1303714" cy="7000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55E90DE7-7EDB-426E-8FBE-C811E19F3500}"/>
                </a:ext>
              </a:extLst>
            </p:cNvPr>
            <p:cNvGrpSpPr/>
            <p:nvPr userDrawn="1"/>
          </p:nvGrpSpPr>
          <p:grpSpPr>
            <a:xfrm>
              <a:off x="10710071" y="5994113"/>
              <a:ext cx="890920" cy="320909"/>
              <a:chOff x="271463" y="2852738"/>
              <a:chExt cx="3190876" cy="1149350"/>
            </a:xfrm>
          </p:grpSpPr>
          <p:sp>
            <p:nvSpPr>
              <p:cNvPr id="34" name="Freeform 6">
                <a:extLst>
                  <a:ext uri="{FF2B5EF4-FFF2-40B4-BE49-F238E27FC236}">
                    <a16:creationId xmlns:a16="http://schemas.microsoft.com/office/drawing/2014/main" id="{F337B902-B9B5-4A30-9FE9-C8427C9AC6C5}"/>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Freeform 7">
                <a:extLst>
                  <a:ext uri="{FF2B5EF4-FFF2-40B4-BE49-F238E27FC236}">
                    <a16:creationId xmlns:a16="http://schemas.microsoft.com/office/drawing/2014/main" id="{85490CE5-BA0D-4C8F-849E-8EADF30936A2}"/>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 name="Freeform 8">
                <a:extLst>
                  <a:ext uri="{FF2B5EF4-FFF2-40B4-BE49-F238E27FC236}">
                    <a16:creationId xmlns:a16="http://schemas.microsoft.com/office/drawing/2014/main" id="{737E4B73-24C5-4DE1-86E4-A3988EDF7932}"/>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9">
                <a:extLst>
                  <a:ext uri="{FF2B5EF4-FFF2-40B4-BE49-F238E27FC236}">
                    <a16:creationId xmlns:a16="http://schemas.microsoft.com/office/drawing/2014/main" id="{353659A9-1657-45EB-A9DC-4FF2A89D24FA}"/>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10">
                <a:extLst>
                  <a:ext uri="{FF2B5EF4-FFF2-40B4-BE49-F238E27FC236}">
                    <a16:creationId xmlns:a16="http://schemas.microsoft.com/office/drawing/2014/main" id="{AFB1B8AD-3EC7-4C49-90D7-F729E74FD2F6}"/>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448611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w tagline logo">
    <p:spTree>
      <p:nvGrpSpPr>
        <p:cNvPr id="1" name=""/>
        <p:cNvGrpSpPr/>
        <p:nvPr/>
      </p:nvGrpSpPr>
      <p:grpSpPr>
        <a:xfrm>
          <a:off x="0" y="0"/>
          <a:ext cx="0" cy="0"/>
          <a:chOff x="0" y="0"/>
          <a:chExt cx="0" cy="0"/>
        </a:xfrm>
      </p:grpSpPr>
      <p:sp>
        <p:nvSpPr>
          <p:cNvPr id="5" name="Rectangle 4"/>
          <p:cNvSpPr/>
          <p:nvPr userDrawn="1"/>
        </p:nvSpPr>
        <p:spPr>
          <a:xfrm>
            <a:off x="0" y="-71562"/>
            <a:ext cx="12192000" cy="69295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1" hasCustomPrompt="1"/>
          </p:nvPr>
        </p:nvSpPr>
        <p:spPr>
          <a:xfrm>
            <a:off x="0" y="-71562"/>
            <a:ext cx="12191999" cy="6929562"/>
          </a:xfrm>
        </p:spPr>
        <p:txBody>
          <a:bodyPr>
            <a:normAutofit/>
          </a:bodyPr>
          <a:lstStyle>
            <a:lvl1pPr marL="0" indent="0" algn="ctr">
              <a:buFontTx/>
              <a:buNone/>
              <a:defRPr sz="1500" cap="all" baseline="0">
                <a:solidFill>
                  <a:schemeClr val="tx1"/>
                </a:solidFill>
                <a:latin typeface="Arial" panose="020B0604020202020204" pitchFamily="34" charset="0"/>
                <a:cs typeface="Arial" panose="020B0604020202020204" pitchFamily="34" charset="0"/>
              </a:defRPr>
            </a:lvl1pPr>
          </a:lstStyle>
          <a:p>
            <a:r>
              <a:rPr lang="en-US" dirty="0"/>
              <a:t>Click to Insert Picture</a:t>
            </a:r>
          </a:p>
        </p:txBody>
      </p:sp>
      <p:pic>
        <p:nvPicPr>
          <p:cNvPr id="16" name="Graphic 15">
            <a:extLst>
              <a:ext uri="{FF2B5EF4-FFF2-40B4-BE49-F238E27FC236}">
                <a16:creationId xmlns:a16="http://schemas.microsoft.com/office/drawing/2014/main" id="{9A5236A3-4E87-4930-834D-2A9637D0B0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12765" y="5789015"/>
            <a:ext cx="4421475" cy="969506"/>
          </a:xfrm>
          <a:prstGeom prst="rect">
            <a:avLst/>
          </a:prstGeom>
        </p:spPr>
      </p:pic>
    </p:spTree>
    <p:extLst>
      <p:ext uri="{BB962C8B-B14F-4D97-AF65-F5344CB8AC3E}">
        <p14:creationId xmlns:p14="http://schemas.microsoft.com/office/powerpoint/2010/main" val="21149807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D98FC-DA13-4C67-BB97-AAA6BA36B2B0}"/>
              </a:ext>
            </a:extLst>
          </p:cNvPr>
          <p:cNvSpPr>
            <a:spLocks noGrp="1"/>
          </p:cNvSpPr>
          <p:nvPr>
            <p:ph type="dt" sz="half" idx="10"/>
          </p:nvPr>
        </p:nvSpPr>
        <p:spPr/>
        <p:txBody>
          <a:bodyPr/>
          <a:lstStyle/>
          <a:p>
            <a:fld id="{F4A2F2F3-A5FA-449F-AFB4-297ADDE821CD}" type="datetimeFigureOut">
              <a:rPr lang="en-US" smtClean="0"/>
              <a:t>3/23/2020</a:t>
            </a:fld>
            <a:endParaRPr lang="en-US"/>
          </a:p>
        </p:txBody>
      </p:sp>
      <p:sp>
        <p:nvSpPr>
          <p:cNvPr id="3" name="Footer Placeholder 2">
            <a:extLst>
              <a:ext uri="{FF2B5EF4-FFF2-40B4-BE49-F238E27FC236}">
                <a16:creationId xmlns:a16="http://schemas.microsoft.com/office/drawing/2014/main" id="{1591C6C5-BD87-4864-A438-EFBA71B22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36AE3-892E-4B27-89E9-A7DF2B29826B}"/>
              </a:ext>
            </a:extLst>
          </p:cNvPr>
          <p:cNvSpPr>
            <a:spLocks noGrp="1"/>
          </p:cNvSpPr>
          <p:nvPr>
            <p:ph type="sldNum" sz="quarter" idx="12"/>
          </p:nvPr>
        </p:nvSpPr>
        <p:spPr/>
        <p:txBody>
          <a:bodyPr/>
          <a:lstStyle/>
          <a:p>
            <a:fld id="{FE63EE39-682D-4C99-9590-ED21681F5DE8}" type="slidenum">
              <a:rPr lang="en-US" smtClean="0"/>
              <a:t>‹#›</a:t>
            </a:fld>
            <a:endParaRPr lang="en-US"/>
          </a:p>
        </p:txBody>
      </p:sp>
    </p:spTree>
    <p:extLst>
      <p:ext uri="{BB962C8B-B14F-4D97-AF65-F5344CB8AC3E}">
        <p14:creationId xmlns:p14="http://schemas.microsoft.com/office/powerpoint/2010/main" val="1964168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s Large with Imag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7620000" y="2042440"/>
            <a:ext cx="3962400" cy="3844011"/>
          </a:xfrm>
        </p:spPr>
        <p:txBody>
          <a:bodyPr/>
          <a:lstStyle>
            <a:lvl1pPr marL="0" indent="0">
              <a:buFontTx/>
              <a:buNone/>
              <a:defRPr/>
            </a:lvl1pPr>
          </a:lstStyle>
          <a:p>
            <a:endParaRPr lang="en-US" dirty="0"/>
          </a:p>
        </p:txBody>
      </p:sp>
      <p:sp>
        <p:nvSpPr>
          <p:cNvPr id="14" name="Content Placeholder 2"/>
          <p:cNvSpPr>
            <a:spLocks noGrp="1"/>
          </p:cNvSpPr>
          <p:nvPr>
            <p:ph idx="1"/>
          </p:nvPr>
        </p:nvSpPr>
        <p:spPr>
          <a:xfrm>
            <a:off x="609602" y="2042113"/>
            <a:ext cx="6699956" cy="38449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ctrTitle"/>
          </p:nvPr>
        </p:nvSpPr>
        <p:spPr>
          <a:xfrm>
            <a:off x="609600" y="434285"/>
            <a:ext cx="10972800" cy="577849"/>
          </a:xfrm>
        </p:spPr>
        <p:txBody>
          <a:bodyPr/>
          <a:lstStyle/>
          <a:p>
            <a:r>
              <a:rPr lang="en-US" dirty="0"/>
              <a:t>Click to edit Master title style</a:t>
            </a:r>
          </a:p>
        </p:txBody>
      </p:sp>
      <p:sp>
        <p:nvSpPr>
          <p:cNvPr id="11" name="Subtitle 2">
            <a:extLst>
              <a:ext uri="{FF2B5EF4-FFF2-40B4-BE49-F238E27FC236}">
                <a16:creationId xmlns:a16="http://schemas.microsoft.com/office/drawing/2014/main" id="{6136F47F-7860-C041-BEF4-24770550752F}"/>
              </a:ext>
            </a:extLst>
          </p:cNvPr>
          <p:cNvSpPr>
            <a:spLocks noGrp="1"/>
          </p:cNvSpPr>
          <p:nvPr>
            <p:ph type="subTitle" idx="13"/>
          </p:nvPr>
        </p:nvSpPr>
        <p:spPr>
          <a:xfrm>
            <a:off x="609600" y="1346500"/>
            <a:ext cx="10972800" cy="361245"/>
          </a:xfrm>
        </p:spPr>
        <p:txBody>
          <a:bodyPr anchor="ctr">
            <a:noAutofit/>
          </a:bodyPr>
          <a:lstStyle>
            <a:lvl1pPr marL="0" marR="0" indent="0" algn="l" defTabSz="512138" rtl="0" eaLnBrk="1" fontAlgn="auto" latinLnBrk="0" hangingPunct="1">
              <a:lnSpc>
                <a:spcPct val="100000"/>
              </a:lnSpc>
              <a:spcBef>
                <a:spcPct val="20000"/>
              </a:spcBef>
              <a:spcAft>
                <a:spcPts val="0"/>
              </a:spcAft>
              <a:buClrTx/>
              <a:buSzTx/>
              <a:buFont typeface="Arial"/>
              <a:buNone/>
              <a:tabLst/>
              <a:defRPr sz="1351">
                <a:solidFill>
                  <a:srgbClr val="00A6E9"/>
                </a:solidFill>
              </a:defRPr>
            </a:lvl1pPr>
            <a:lvl2pPr marL="512138" indent="0" algn="ctr">
              <a:buNone/>
              <a:defRPr>
                <a:solidFill>
                  <a:schemeClr val="tx1">
                    <a:tint val="75000"/>
                  </a:schemeClr>
                </a:solidFill>
              </a:defRPr>
            </a:lvl2pPr>
            <a:lvl3pPr marL="1024274" indent="0" algn="ctr">
              <a:buNone/>
              <a:defRPr>
                <a:solidFill>
                  <a:schemeClr val="tx1">
                    <a:tint val="75000"/>
                  </a:schemeClr>
                </a:solidFill>
              </a:defRPr>
            </a:lvl3pPr>
            <a:lvl4pPr marL="1536411" indent="0" algn="ctr">
              <a:buNone/>
              <a:defRPr>
                <a:solidFill>
                  <a:schemeClr val="tx1">
                    <a:tint val="75000"/>
                  </a:schemeClr>
                </a:solidFill>
              </a:defRPr>
            </a:lvl4pPr>
            <a:lvl5pPr marL="2048547" indent="0" algn="ctr">
              <a:buNone/>
              <a:defRPr>
                <a:solidFill>
                  <a:schemeClr val="tx1">
                    <a:tint val="75000"/>
                  </a:schemeClr>
                </a:solidFill>
              </a:defRPr>
            </a:lvl5pPr>
            <a:lvl6pPr marL="2560685" indent="0" algn="ctr">
              <a:buNone/>
              <a:defRPr>
                <a:solidFill>
                  <a:schemeClr val="tx1">
                    <a:tint val="75000"/>
                  </a:schemeClr>
                </a:solidFill>
              </a:defRPr>
            </a:lvl6pPr>
            <a:lvl7pPr marL="3072822" indent="0" algn="ctr">
              <a:buNone/>
              <a:defRPr>
                <a:solidFill>
                  <a:schemeClr val="tx1">
                    <a:tint val="75000"/>
                  </a:schemeClr>
                </a:solidFill>
              </a:defRPr>
            </a:lvl7pPr>
            <a:lvl8pPr marL="3584960" indent="0" algn="ctr">
              <a:buNone/>
              <a:defRPr>
                <a:solidFill>
                  <a:schemeClr val="tx1">
                    <a:tint val="75000"/>
                  </a:schemeClr>
                </a:solidFill>
              </a:defRPr>
            </a:lvl8pPr>
            <a:lvl9pPr marL="4097096" indent="0" algn="ctr">
              <a:buNone/>
              <a:defRPr>
                <a:solidFill>
                  <a:schemeClr val="tx1">
                    <a:tint val="75000"/>
                  </a:schemeClr>
                </a:solidFill>
              </a:defRPr>
            </a:lvl9pPr>
          </a:lstStyle>
          <a:p>
            <a:r>
              <a:rPr lang="en-US" dirty="0"/>
              <a:t>Click to edit Master subtitle style</a:t>
            </a:r>
          </a:p>
        </p:txBody>
      </p:sp>
      <p:sp>
        <p:nvSpPr>
          <p:cNvPr id="18" name="Footer Placeholder 4">
            <a:extLst>
              <a:ext uri="{FF2B5EF4-FFF2-40B4-BE49-F238E27FC236}">
                <a16:creationId xmlns:a16="http://schemas.microsoft.com/office/drawing/2014/main" id="{1F5F8236-CD7A-9247-A90B-AEE9C7CAE504}"/>
              </a:ext>
            </a:extLst>
          </p:cNvPr>
          <p:cNvSpPr>
            <a:spLocks noGrp="1"/>
          </p:cNvSpPr>
          <p:nvPr>
            <p:ph type="ftr" sz="quarter" idx="3"/>
          </p:nvPr>
        </p:nvSpPr>
        <p:spPr>
          <a:xfrm>
            <a:off x="962619" y="6336639"/>
            <a:ext cx="4265083" cy="366183"/>
          </a:xfrm>
          <a:prstGeom prst="rect">
            <a:avLst/>
          </a:prstGeom>
        </p:spPr>
        <p:txBody>
          <a:bodyPr vert="horz" lIns="113761" tIns="56880" rIns="113761" bIns="56880" rtlCol="0" anchor="ctr"/>
          <a:lstStyle>
            <a:lvl1pPr marL="0" marR="0" indent="0" algn="l" defTabSz="512138" rtl="0" eaLnBrk="1" fontAlgn="auto" latinLnBrk="0" hangingPunct="1">
              <a:lnSpc>
                <a:spcPct val="100000"/>
              </a:lnSpc>
              <a:spcBef>
                <a:spcPts val="0"/>
              </a:spcBef>
              <a:spcAft>
                <a:spcPts val="0"/>
              </a:spcAft>
              <a:buClrTx/>
              <a:buSzTx/>
              <a:buFontTx/>
              <a:buNone/>
              <a:tabLst/>
              <a:defRPr sz="900" b="1">
                <a:solidFill>
                  <a:schemeClr val="bg1">
                    <a:lumMod val="65000"/>
                  </a:schemeClr>
                </a:solidFill>
              </a:defRPr>
            </a:lvl1pPr>
          </a:lstStyle>
          <a:p>
            <a:r>
              <a:rPr lang="en-US" dirty="0"/>
              <a:t>©2018 Sequans Communications | Proprietary &amp; Confidential</a:t>
            </a:r>
          </a:p>
        </p:txBody>
      </p:sp>
      <p:sp>
        <p:nvSpPr>
          <p:cNvPr id="19" name="Slide Number Placeholder 5">
            <a:extLst>
              <a:ext uri="{FF2B5EF4-FFF2-40B4-BE49-F238E27FC236}">
                <a16:creationId xmlns:a16="http://schemas.microsoft.com/office/drawing/2014/main" id="{2C4E7004-233A-9C41-8AE7-B42535A647BC}"/>
              </a:ext>
            </a:extLst>
          </p:cNvPr>
          <p:cNvSpPr>
            <a:spLocks noGrp="1"/>
          </p:cNvSpPr>
          <p:nvPr>
            <p:ph type="sldNum" sz="quarter" idx="4"/>
          </p:nvPr>
        </p:nvSpPr>
        <p:spPr>
          <a:xfrm>
            <a:off x="289687" y="6336639"/>
            <a:ext cx="483756" cy="366183"/>
          </a:xfrm>
          <a:prstGeom prst="rect">
            <a:avLst/>
          </a:prstGeom>
        </p:spPr>
        <p:txBody>
          <a:bodyPr vert="horz" lIns="113761" tIns="56880" rIns="113761" bIns="56880" rtlCol="0" anchor="ctr"/>
          <a:lstStyle>
            <a:lvl1pPr algn="l">
              <a:defRPr sz="991" b="1">
                <a:solidFill>
                  <a:schemeClr val="bg1">
                    <a:lumMod val="65000"/>
                  </a:schemeClr>
                </a:solidFill>
              </a:defRPr>
            </a:lvl1pPr>
          </a:lstStyle>
          <a:p>
            <a:fld id="{6E2F718D-E0EF-244B-8B66-EE8BD70D1A1A}" type="slidenum">
              <a:rPr lang="en-US" smtClean="0"/>
              <a:pPr/>
              <a:t>‹#›</a:t>
            </a:fld>
            <a:endParaRPr lang="en-US" dirty="0"/>
          </a:p>
        </p:txBody>
      </p:sp>
    </p:spTree>
    <p:extLst>
      <p:ext uri="{BB962C8B-B14F-4D97-AF65-F5344CB8AC3E}">
        <p14:creationId xmlns:p14="http://schemas.microsoft.com/office/powerpoint/2010/main" val="334180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Page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80435"/>
            <a:ext cx="10972800" cy="4406601"/>
          </a:xfrm>
        </p:spPr>
        <p:txBody>
          <a:bodyPr>
            <a:normAutofit/>
          </a:bodyPr>
          <a:lstStyle>
            <a:lvl1pPr marL="0" indent="0">
              <a:buFontTx/>
              <a:buNone/>
              <a:defRPr sz="1440"/>
            </a:lvl1pPr>
            <a:lvl2pPr marL="512137" indent="0">
              <a:buFontTx/>
              <a:buNone/>
              <a:defRPr/>
            </a:lvl2pPr>
            <a:lvl3pPr marL="1024274" indent="0">
              <a:buFontTx/>
              <a:buNone/>
              <a:defRPr/>
            </a:lvl3pPr>
            <a:lvl4pPr marL="1536411" indent="0">
              <a:buFontTx/>
              <a:buNone/>
              <a:defRPr/>
            </a:lvl4pPr>
            <a:lvl5pPr marL="2048547" indent="0">
              <a:buFontTx/>
              <a:buNone/>
              <a:defRPr/>
            </a:lvl5pPr>
          </a:lstStyle>
          <a:p>
            <a:pPr lvl="0"/>
            <a:r>
              <a:rPr lang="en-US" dirty="0"/>
              <a:t>Click to edit Master text styles</a:t>
            </a:r>
          </a:p>
        </p:txBody>
      </p:sp>
      <p:sp>
        <p:nvSpPr>
          <p:cNvPr id="9" name="Title 1"/>
          <p:cNvSpPr>
            <a:spLocks noGrp="1"/>
          </p:cNvSpPr>
          <p:nvPr>
            <p:ph type="ctrTitle"/>
          </p:nvPr>
        </p:nvSpPr>
        <p:spPr>
          <a:xfrm>
            <a:off x="609600" y="434285"/>
            <a:ext cx="10972800" cy="577849"/>
          </a:xfrm>
        </p:spPr>
        <p:txBody>
          <a:bodyPr/>
          <a:lstStyle>
            <a:lvl1pPr>
              <a:defRPr>
                <a:solidFill>
                  <a:schemeClr val="bg1"/>
                </a:solidFill>
              </a:defRPr>
            </a:lvl1pPr>
          </a:lstStyle>
          <a:p>
            <a:r>
              <a:rPr lang="en-US" dirty="0"/>
              <a:t>Click to edit Master title style</a:t>
            </a:r>
          </a:p>
        </p:txBody>
      </p:sp>
      <p:sp>
        <p:nvSpPr>
          <p:cNvPr id="13" name="Footer Placeholder 4">
            <a:extLst>
              <a:ext uri="{FF2B5EF4-FFF2-40B4-BE49-F238E27FC236}">
                <a16:creationId xmlns:a16="http://schemas.microsoft.com/office/drawing/2014/main" id="{499D7FB9-DFA0-0648-B83F-85CAC9956DAA}"/>
              </a:ext>
            </a:extLst>
          </p:cNvPr>
          <p:cNvSpPr>
            <a:spLocks noGrp="1"/>
          </p:cNvSpPr>
          <p:nvPr>
            <p:ph type="ftr" sz="quarter" idx="3"/>
          </p:nvPr>
        </p:nvSpPr>
        <p:spPr>
          <a:xfrm>
            <a:off x="962619" y="6336639"/>
            <a:ext cx="4265083" cy="366183"/>
          </a:xfrm>
          <a:prstGeom prst="rect">
            <a:avLst/>
          </a:prstGeom>
        </p:spPr>
        <p:txBody>
          <a:bodyPr vert="horz" lIns="113761" tIns="56880" rIns="113761" bIns="56880" rtlCol="0" anchor="ctr"/>
          <a:lstStyle>
            <a:lvl1pPr marL="0" marR="0" indent="0" algn="l" defTabSz="512138" rtl="0" eaLnBrk="1" fontAlgn="auto" latinLnBrk="0" hangingPunct="1">
              <a:lnSpc>
                <a:spcPct val="100000"/>
              </a:lnSpc>
              <a:spcBef>
                <a:spcPts val="0"/>
              </a:spcBef>
              <a:spcAft>
                <a:spcPts val="0"/>
              </a:spcAft>
              <a:buClrTx/>
              <a:buSzTx/>
              <a:buFontTx/>
              <a:buNone/>
              <a:tabLst/>
              <a:defRPr sz="900" b="1">
                <a:solidFill>
                  <a:schemeClr val="bg1">
                    <a:lumMod val="65000"/>
                  </a:schemeClr>
                </a:solidFill>
              </a:defRPr>
            </a:lvl1pPr>
          </a:lstStyle>
          <a:p>
            <a:r>
              <a:rPr lang="en-US" dirty="0"/>
              <a:t>©2018 Sequans Communications | Proprietary &amp; Confidential</a:t>
            </a:r>
          </a:p>
        </p:txBody>
      </p:sp>
      <p:sp>
        <p:nvSpPr>
          <p:cNvPr id="14" name="Slide Number Placeholder 5">
            <a:extLst>
              <a:ext uri="{FF2B5EF4-FFF2-40B4-BE49-F238E27FC236}">
                <a16:creationId xmlns:a16="http://schemas.microsoft.com/office/drawing/2014/main" id="{54CDB27A-3FC9-E146-83B0-DB8A10BF0802}"/>
              </a:ext>
            </a:extLst>
          </p:cNvPr>
          <p:cNvSpPr>
            <a:spLocks noGrp="1"/>
          </p:cNvSpPr>
          <p:nvPr>
            <p:ph type="sldNum" sz="quarter" idx="4"/>
          </p:nvPr>
        </p:nvSpPr>
        <p:spPr>
          <a:xfrm>
            <a:off x="289687" y="6336639"/>
            <a:ext cx="483756" cy="366183"/>
          </a:xfrm>
          <a:prstGeom prst="rect">
            <a:avLst/>
          </a:prstGeom>
        </p:spPr>
        <p:txBody>
          <a:bodyPr vert="horz" lIns="113761" tIns="56880" rIns="113761" bIns="56880" rtlCol="0" anchor="ctr"/>
          <a:lstStyle>
            <a:lvl1pPr algn="l">
              <a:defRPr sz="991" b="1">
                <a:solidFill>
                  <a:schemeClr val="bg1">
                    <a:lumMod val="65000"/>
                  </a:schemeClr>
                </a:solidFill>
              </a:defRPr>
            </a:lvl1pPr>
          </a:lstStyle>
          <a:p>
            <a:fld id="{6E2F718D-E0EF-244B-8B66-EE8BD70D1A1A}" type="slidenum">
              <a:rPr lang="en-US" smtClean="0"/>
              <a:pPr/>
              <a:t>‹#›</a:t>
            </a:fld>
            <a:endParaRPr lang="en-US" dirty="0"/>
          </a:p>
        </p:txBody>
      </p:sp>
    </p:spTree>
    <p:extLst>
      <p:ext uri="{BB962C8B-B14F-4D97-AF65-F5344CB8AC3E}">
        <p14:creationId xmlns:p14="http://schemas.microsoft.com/office/powerpoint/2010/main" val="268898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1" name="Title 1"/>
          <p:cNvSpPr>
            <a:spLocks noGrp="1"/>
          </p:cNvSpPr>
          <p:nvPr>
            <p:ph type="ctrTitle"/>
          </p:nvPr>
        </p:nvSpPr>
        <p:spPr>
          <a:xfrm>
            <a:off x="609600" y="434285"/>
            <a:ext cx="10972800" cy="577849"/>
          </a:xfrm>
        </p:spPr>
        <p:txBody>
          <a:bodyPr/>
          <a:lstStyle/>
          <a:p>
            <a:r>
              <a:rPr lang="en-US" dirty="0"/>
              <a:t>Click to edit Master title style</a:t>
            </a:r>
          </a:p>
        </p:txBody>
      </p:sp>
      <p:sp>
        <p:nvSpPr>
          <p:cNvPr id="9" name="Subtitle 2">
            <a:extLst>
              <a:ext uri="{FF2B5EF4-FFF2-40B4-BE49-F238E27FC236}">
                <a16:creationId xmlns:a16="http://schemas.microsoft.com/office/drawing/2014/main" id="{C0677FD6-9789-A04C-BD1C-45B65AA93E5B}"/>
              </a:ext>
            </a:extLst>
          </p:cNvPr>
          <p:cNvSpPr>
            <a:spLocks noGrp="1"/>
          </p:cNvSpPr>
          <p:nvPr>
            <p:ph type="subTitle" idx="13"/>
          </p:nvPr>
        </p:nvSpPr>
        <p:spPr>
          <a:xfrm>
            <a:off x="609600" y="1346500"/>
            <a:ext cx="10972800" cy="361245"/>
          </a:xfrm>
        </p:spPr>
        <p:txBody>
          <a:bodyPr anchor="ctr">
            <a:noAutofit/>
          </a:bodyPr>
          <a:lstStyle>
            <a:lvl1pPr marL="0" marR="0" indent="0" algn="l" defTabSz="512138" rtl="0" eaLnBrk="1" fontAlgn="auto" latinLnBrk="0" hangingPunct="1">
              <a:lnSpc>
                <a:spcPct val="100000"/>
              </a:lnSpc>
              <a:spcBef>
                <a:spcPct val="20000"/>
              </a:spcBef>
              <a:spcAft>
                <a:spcPts val="0"/>
              </a:spcAft>
              <a:buClrTx/>
              <a:buSzTx/>
              <a:buFont typeface="Arial"/>
              <a:buNone/>
              <a:tabLst/>
              <a:defRPr sz="1351">
                <a:solidFill>
                  <a:srgbClr val="00A6E9"/>
                </a:solidFill>
              </a:defRPr>
            </a:lvl1pPr>
            <a:lvl2pPr marL="512138" indent="0" algn="ctr">
              <a:buNone/>
              <a:defRPr>
                <a:solidFill>
                  <a:schemeClr val="tx1">
                    <a:tint val="75000"/>
                  </a:schemeClr>
                </a:solidFill>
              </a:defRPr>
            </a:lvl2pPr>
            <a:lvl3pPr marL="1024274" indent="0" algn="ctr">
              <a:buNone/>
              <a:defRPr>
                <a:solidFill>
                  <a:schemeClr val="tx1">
                    <a:tint val="75000"/>
                  </a:schemeClr>
                </a:solidFill>
              </a:defRPr>
            </a:lvl3pPr>
            <a:lvl4pPr marL="1536411" indent="0" algn="ctr">
              <a:buNone/>
              <a:defRPr>
                <a:solidFill>
                  <a:schemeClr val="tx1">
                    <a:tint val="75000"/>
                  </a:schemeClr>
                </a:solidFill>
              </a:defRPr>
            </a:lvl4pPr>
            <a:lvl5pPr marL="2048547" indent="0" algn="ctr">
              <a:buNone/>
              <a:defRPr>
                <a:solidFill>
                  <a:schemeClr val="tx1">
                    <a:tint val="75000"/>
                  </a:schemeClr>
                </a:solidFill>
              </a:defRPr>
            </a:lvl5pPr>
            <a:lvl6pPr marL="2560685" indent="0" algn="ctr">
              <a:buNone/>
              <a:defRPr>
                <a:solidFill>
                  <a:schemeClr val="tx1">
                    <a:tint val="75000"/>
                  </a:schemeClr>
                </a:solidFill>
              </a:defRPr>
            </a:lvl6pPr>
            <a:lvl7pPr marL="3072822" indent="0" algn="ctr">
              <a:buNone/>
              <a:defRPr>
                <a:solidFill>
                  <a:schemeClr val="tx1">
                    <a:tint val="75000"/>
                  </a:schemeClr>
                </a:solidFill>
              </a:defRPr>
            </a:lvl7pPr>
            <a:lvl8pPr marL="3584960" indent="0" algn="ctr">
              <a:buNone/>
              <a:defRPr>
                <a:solidFill>
                  <a:schemeClr val="tx1">
                    <a:tint val="75000"/>
                  </a:schemeClr>
                </a:solidFill>
              </a:defRPr>
            </a:lvl8pPr>
            <a:lvl9pPr marL="4097096" indent="0" algn="ctr">
              <a:buNone/>
              <a:defRPr>
                <a:solidFill>
                  <a:schemeClr val="tx1">
                    <a:tint val="75000"/>
                  </a:schemeClr>
                </a:solidFill>
              </a:defRPr>
            </a:lvl9pPr>
          </a:lstStyle>
          <a:p>
            <a:r>
              <a:rPr lang="en-US" dirty="0"/>
              <a:t>Click to edit Master subtitle style</a:t>
            </a:r>
          </a:p>
        </p:txBody>
      </p:sp>
      <p:sp>
        <p:nvSpPr>
          <p:cNvPr id="14" name="Footer Placeholder 4">
            <a:extLst>
              <a:ext uri="{FF2B5EF4-FFF2-40B4-BE49-F238E27FC236}">
                <a16:creationId xmlns:a16="http://schemas.microsoft.com/office/drawing/2014/main" id="{D0E90DB9-4AAA-0043-AC9C-80CF51F910B9}"/>
              </a:ext>
            </a:extLst>
          </p:cNvPr>
          <p:cNvSpPr>
            <a:spLocks noGrp="1"/>
          </p:cNvSpPr>
          <p:nvPr>
            <p:ph type="ftr" sz="quarter" idx="3"/>
          </p:nvPr>
        </p:nvSpPr>
        <p:spPr>
          <a:xfrm>
            <a:off x="962619" y="6336639"/>
            <a:ext cx="4265083" cy="366183"/>
          </a:xfrm>
          <a:prstGeom prst="rect">
            <a:avLst/>
          </a:prstGeom>
        </p:spPr>
        <p:txBody>
          <a:bodyPr vert="horz" lIns="113761" tIns="56880" rIns="113761" bIns="56880" rtlCol="0" anchor="ctr"/>
          <a:lstStyle>
            <a:lvl1pPr marL="0" marR="0" indent="0" algn="l" defTabSz="512138" rtl="0" eaLnBrk="1" fontAlgn="auto" latinLnBrk="0" hangingPunct="1">
              <a:lnSpc>
                <a:spcPct val="100000"/>
              </a:lnSpc>
              <a:spcBef>
                <a:spcPts val="0"/>
              </a:spcBef>
              <a:spcAft>
                <a:spcPts val="0"/>
              </a:spcAft>
              <a:buClrTx/>
              <a:buSzTx/>
              <a:buFontTx/>
              <a:buNone/>
              <a:tabLst/>
              <a:defRPr sz="900" b="1">
                <a:solidFill>
                  <a:schemeClr val="bg1">
                    <a:lumMod val="65000"/>
                  </a:schemeClr>
                </a:solidFill>
              </a:defRPr>
            </a:lvl1pPr>
          </a:lstStyle>
          <a:p>
            <a:r>
              <a:rPr lang="en-US" dirty="0"/>
              <a:t>©2018 Sequans Communications | Proprietary &amp; Confidential</a:t>
            </a:r>
          </a:p>
        </p:txBody>
      </p:sp>
      <p:sp>
        <p:nvSpPr>
          <p:cNvPr id="15" name="Slide Number Placeholder 5">
            <a:extLst>
              <a:ext uri="{FF2B5EF4-FFF2-40B4-BE49-F238E27FC236}">
                <a16:creationId xmlns:a16="http://schemas.microsoft.com/office/drawing/2014/main" id="{03671CD8-AD41-1E42-B74C-FB3AAC5EF806}"/>
              </a:ext>
            </a:extLst>
          </p:cNvPr>
          <p:cNvSpPr>
            <a:spLocks noGrp="1"/>
          </p:cNvSpPr>
          <p:nvPr>
            <p:ph type="sldNum" sz="quarter" idx="4"/>
          </p:nvPr>
        </p:nvSpPr>
        <p:spPr>
          <a:xfrm>
            <a:off x="289687" y="6336639"/>
            <a:ext cx="483756" cy="366183"/>
          </a:xfrm>
          <a:prstGeom prst="rect">
            <a:avLst/>
          </a:prstGeom>
        </p:spPr>
        <p:txBody>
          <a:bodyPr vert="horz" lIns="113761" tIns="56880" rIns="113761" bIns="56880" rtlCol="0" anchor="ctr"/>
          <a:lstStyle>
            <a:lvl1pPr algn="l">
              <a:defRPr sz="991" b="1">
                <a:solidFill>
                  <a:schemeClr val="bg1">
                    <a:lumMod val="65000"/>
                  </a:schemeClr>
                </a:solidFill>
              </a:defRPr>
            </a:lvl1pPr>
          </a:lstStyle>
          <a:p>
            <a:fld id="{6E2F718D-E0EF-244B-8B66-EE8BD70D1A1A}" type="slidenum">
              <a:rPr lang="en-US" smtClean="0"/>
              <a:pPr/>
              <a:t>‹#›</a:t>
            </a:fld>
            <a:endParaRPr lang="en-US" dirty="0"/>
          </a:p>
        </p:txBody>
      </p:sp>
    </p:spTree>
    <p:extLst>
      <p:ext uri="{BB962C8B-B14F-4D97-AF65-F5344CB8AC3E}">
        <p14:creationId xmlns:p14="http://schemas.microsoft.com/office/powerpoint/2010/main" val="753164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394775" y="414064"/>
            <a:ext cx="11425752"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0070C0"/>
                </a:solidFill>
              </a:defRPr>
            </a:lvl1pPr>
          </a:lstStyle>
          <a:p>
            <a:pPr lvl="0"/>
            <a:r>
              <a:rPr lang="en-US"/>
              <a:t>Title Goes Here</a:t>
            </a:r>
          </a:p>
        </p:txBody>
      </p:sp>
      <p:sp>
        <p:nvSpPr>
          <p:cNvPr id="46" name="Text Placeholder 45"/>
          <p:cNvSpPr>
            <a:spLocks noGrp="1"/>
          </p:cNvSpPr>
          <p:nvPr>
            <p:ph type="body" sz="quarter" idx="10"/>
          </p:nvPr>
        </p:nvSpPr>
        <p:spPr>
          <a:xfrm>
            <a:off x="394774" y="1153266"/>
            <a:ext cx="11425752"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36FFA13B-2DCC-48C0-8C56-4FC240BE183A}"/>
              </a:ext>
            </a:extLst>
          </p:cNvPr>
          <p:cNvSpPr>
            <a:spLocks noGrp="1"/>
          </p:cNvSpPr>
          <p:nvPr>
            <p:ph type="body" sz="quarter" idx="11" hasCustomPrompt="1"/>
          </p:nvPr>
        </p:nvSpPr>
        <p:spPr>
          <a:xfrm>
            <a:off x="395288" y="6321425"/>
            <a:ext cx="7477125" cy="365125"/>
          </a:xfrm>
        </p:spPr>
        <p:txBody>
          <a:bodyPr anchor="b">
            <a:noAutofit/>
          </a:bodyPr>
          <a:lstStyle>
            <a:lvl1pPr marL="0" indent="0">
              <a:spcBef>
                <a:spcPts val="0"/>
              </a:spcBef>
              <a:spcAft>
                <a:spcPts val="0"/>
              </a:spcAft>
              <a:buFontTx/>
              <a:buNone/>
              <a:defRPr sz="800">
                <a:solidFill>
                  <a:schemeClr val="tx2"/>
                </a:solidFill>
              </a:defRPr>
            </a:lvl1pPr>
            <a:lvl2pPr marL="233363" indent="0">
              <a:buFontTx/>
              <a:buNone/>
              <a:defRPr sz="800">
                <a:solidFill>
                  <a:schemeClr val="tx2"/>
                </a:solidFill>
              </a:defRPr>
            </a:lvl2pPr>
            <a:lvl3pPr marL="401638" indent="0">
              <a:buFontTx/>
              <a:buNone/>
              <a:defRPr sz="800">
                <a:solidFill>
                  <a:schemeClr val="tx2"/>
                </a:solidFill>
              </a:defRPr>
            </a:lvl3pPr>
            <a:lvl4pPr marL="569912" indent="0">
              <a:buFontTx/>
              <a:buNone/>
              <a:defRPr sz="800">
                <a:solidFill>
                  <a:schemeClr val="tx2"/>
                </a:solidFill>
              </a:defRPr>
            </a:lvl4pPr>
            <a:lvl5pPr marL="746125" indent="0">
              <a:buFontTx/>
              <a:buNone/>
              <a:defRPr sz="800">
                <a:solidFill>
                  <a:schemeClr val="tx2"/>
                </a:solidFill>
              </a:defRPr>
            </a:lvl5pPr>
          </a:lstStyle>
          <a:p>
            <a:pPr lvl="0"/>
            <a:r>
              <a:rPr lang="en-US"/>
              <a:t>Source: </a:t>
            </a:r>
          </a:p>
        </p:txBody>
      </p:sp>
    </p:spTree>
    <p:extLst>
      <p:ext uri="{BB962C8B-B14F-4D97-AF65-F5344CB8AC3E}">
        <p14:creationId xmlns:p14="http://schemas.microsoft.com/office/powerpoint/2010/main" val="6734452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ality Large Headline">
    <p:spTree>
      <p:nvGrpSpPr>
        <p:cNvPr id="1" name=""/>
        <p:cNvGrpSpPr/>
        <p:nvPr/>
      </p:nvGrpSpPr>
      <p:grpSpPr>
        <a:xfrm>
          <a:off x="0" y="0"/>
          <a:ext cx="0" cy="0"/>
          <a:chOff x="0" y="0"/>
          <a:chExt cx="0" cy="0"/>
        </a:xfrm>
      </p:grpSpPr>
      <p:pic>
        <p:nvPicPr>
          <p:cNvPr id="24" name="Picture Placeholder 6" descr="A person standing in front of a store&#10;&#10;Description automatically generated">
            <a:extLst>
              <a:ext uri="{FF2B5EF4-FFF2-40B4-BE49-F238E27FC236}">
                <a16:creationId xmlns:a16="http://schemas.microsoft.com/office/drawing/2014/main" id="{B6308E49-6F4B-4FB3-B55E-5ABCE9FC1E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1" name="Rectangle 20">
            <a:extLst>
              <a:ext uri="{FF2B5EF4-FFF2-40B4-BE49-F238E27FC236}">
                <a16:creationId xmlns:a16="http://schemas.microsoft.com/office/drawing/2014/main" id="{014D81D1-28E2-4B5A-90AC-0665128E04D9}"/>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1259CC84-9D61-4B7E-B269-B36414503070}"/>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F57D660-4AAE-4D5D-82B7-7B0FFD272375}"/>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6" name="Group 25">
            <a:extLst>
              <a:ext uri="{FF2B5EF4-FFF2-40B4-BE49-F238E27FC236}">
                <a16:creationId xmlns:a16="http://schemas.microsoft.com/office/drawing/2014/main" id="{A7964EA6-FA40-459F-BF7E-34433308865C}"/>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6B56D1BA-1D0B-48D6-8A9B-D6701B6E2C0F}"/>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6F33A3D7-2E0B-4E81-A491-81B9B4545670}"/>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E9950E5-3A53-4262-9FF9-392F9697D4C9}"/>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3084A67-7628-476E-9F80-8CED241E2D7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BEBEFBC6-A920-4150-8CB5-2F07F5A518EE}"/>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337080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4C11DA8-B840-4B33-A1AE-CCC31E647D4A}"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8D892-9B85-4B67-BA16-18ECECD2B3A8}" type="slidenum">
              <a:rPr lang="en-US" smtClean="0"/>
              <a:t>‹#›</a:t>
            </a:fld>
            <a:endParaRPr lang="en-US"/>
          </a:p>
        </p:txBody>
      </p:sp>
    </p:spTree>
    <p:extLst>
      <p:ext uri="{BB962C8B-B14F-4D97-AF65-F5344CB8AC3E}">
        <p14:creationId xmlns:p14="http://schemas.microsoft.com/office/powerpoint/2010/main" val="2511701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Slide Vert">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D06403FE-A5C1-4F8C-9DB3-87AD5BC911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2853" y="1750077"/>
            <a:ext cx="11226294" cy="2461612"/>
          </a:xfrm>
          <a:prstGeom prst="rect">
            <a:avLst/>
          </a:prstGeom>
        </p:spPr>
      </p:pic>
      <p:sp>
        <p:nvSpPr>
          <p:cNvPr id="2" name="Rectangle 1">
            <a:extLst>
              <a:ext uri="{FF2B5EF4-FFF2-40B4-BE49-F238E27FC236}">
                <a16:creationId xmlns:a16="http://schemas.microsoft.com/office/drawing/2014/main" id="{5F1EFAB0-BF7B-486F-9F35-82AD1ED04BF1}"/>
              </a:ext>
            </a:extLst>
          </p:cNvPr>
          <p:cNvSpPr/>
          <p:nvPr userDrawn="1"/>
        </p:nvSpPr>
        <p:spPr>
          <a:xfrm>
            <a:off x="0" y="0"/>
            <a:ext cx="12192000" cy="6106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CB4EE5C-CBF1-48C2-9111-7AF141DC059D}"/>
              </a:ext>
            </a:extLst>
          </p:cNvPr>
          <p:cNvGrpSpPr/>
          <p:nvPr userDrawn="1"/>
        </p:nvGrpSpPr>
        <p:grpSpPr>
          <a:xfrm>
            <a:off x="3751325" y="1373534"/>
            <a:ext cx="4689351" cy="1689100"/>
            <a:chOff x="271463" y="2852738"/>
            <a:chExt cx="3190876" cy="1149350"/>
          </a:xfrm>
        </p:grpSpPr>
        <p:sp>
          <p:nvSpPr>
            <p:cNvPr id="40" name="Freeform 6">
              <a:extLst>
                <a:ext uri="{FF2B5EF4-FFF2-40B4-BE49-F238E27FC236}">
                  <a16:creationId xmlns:a16="http://schemas.microsoft.com/office/drawing/2014/main" id="{80DC613D-8F28-4356-9AE2-4B01CAD6F54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25389CD5-8A7A-4E07-8890-BA09512461C6}"/>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57CD6AE5-1C17-4916-ABDE-B2D11320C0AB}"/>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985F11E2-F842-41CA-9AF1-5287558B506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B0E5ECB3-F85C-46BC-B46B-3B8A9FE93BC0}"/>
                </a:ext>
              </a:extLst>
            </p:cNvPr>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981DB8D8-7921-42FD-BC22-C65AD4B022CA}"/>
              </a:ext>
            </a:extLst>
          </p:cNvPr>
          <p:cNvGrpSpPr/>
          <p:nvPr userDrawn="1"/>
        </p:nvGrpSpPr>
        <p:grpSpPr>
          <a:xfrm>
            <a:off x="3364707" y="3905597"/>
            <a:ext cx="5462587" cy="1034628"/>
            <a:chOff x="4252913" y="4551363"/>
            <a:chExt cx="7040562" cy="1333500"/>
          </a:xfrm>
        </p:grpSpPr>
        <p:sp>
          <p:nvSpPr>
            <p:cNvPr id="5" name="Rectangle 12">
              <a:extLst>
                <a:ext uri="{FF2B5EF4-FFF2-40B4-BE49-F238E27FC236}">
                  <a16:creationId xmlns:a16="http://schemas.microsoft.com/office/drawing/2014/main" id="{00CC96BC-4DA8-479D-87E6-C4E04952DE55}"/>
                </a:ext>
              </a:extLst>
            </p:cNvPr>
            <p:cNvSpPr>
              <a:spLocks noChangeArrowheads="1"/>
            </p:cNvSpPr>
            <p:nvPr userDrawn="1"/>
          </p:nvSpPr>
          <p:spPr bwMode="auto">
            <a:xfrm>
              <a:off x="4252913" y="4551363"/>
              <a:ext cx="28575" cy="13335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6D87A060-163D-464D-9776-AB1C8145BC00}"/>
                </a:ext>
              </a:extLst>
            </p:cNvPr>
            <p:cNvSpPr>
              <a:spLocks noChangeArrowheads="1"/>
            </p:cNvSpPr>
            <p:nvPr userDrawn="1"/>
          </p:nvSpPr>
          <p:spPr bwMode="auto">
            <a:xfrm>
              <a:off x="11264900" y="4551363"/>
              <a:ext cx="28575" cy="13335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14">
              <a:extLst>
                <a:ext uri="{FF2B5EF4-FFF2-40B4-BE49-F238E27FC236}">
                  <a16:creationId xmlns:a16="http://schemas.microsoft.com/office/drawing/2014/main" id="{178870DD-1F10-460E-BF01-C0295B1366F8}"/>
                </a:ext>
              </a:extLst>
            </p:cNvPr>
            <p:cNvSpPr>
              <a:spLocks/>
            </p:cNvSpPr>
            <p:nvPr userDrawn="1"/>
          </p:nvSpPr>
          <p:spPr bwMode="auto">
            <a:xfrm>
              <a:off x="4714875" y="4765676"/>
              <a:ext cx="250825" cy="396875"/>
            </a:xfrm>
            <a:custGeom>
              <a:avLst/>
              <a:gdLst>
                <a:gd name="T0" fmla="*/ 88 w 158"/>
                <a:gd name="T1" fmla="*/ 0 h 250"/>
                <a:gd name="T2" fmla="*/ 114 w 158"/>
                <a:gd name="T3" fmla="*/ 3 h 250"/>
                <a:gd name="T4" fmla="*/ 137 w 158"/>
                <a:gd name="T5" fmla="*/ 10 h 250"/>
                <a:gd name="T6" fmla="*/ 156 w 158"/>
                <a:gd name="T7" fmla="*/ 26 h 250"/>
                <a:gd name="T8" fmla="*/ 130 w 158"/>
                <a:gd name="T9" fmla="*/ 52 h 250"/>
                <a:gd name="T10" fmla="*/ 114 w 158"/>
                <a:gd name="T11" fmla="*/ 35 h 250"/>
                <a:gd name="T12" fmla="*/ 88 w 158"/>
                <a:gd name="T13" fmla="*/ 31 h 250"/>
                <a:gd name="T14" fmla="*/ 65 w 158"/>
                <a:gd name="T15" fmla="*/ 33 h 250"/>
                <a:gd name="T16" fmla="*/ 51 w 158"/>
                <a:gd name="T17" fmla="*/ 42 h 250"/>
                <a:gd name="T18" fmla="*/ 44 w 158"/>
                <a:gd name="T19" fmla="*/ 54 h 250"/>
                <a:gd name="T20" fmla="*/ 41 w 158"/>
                <a:gd name="T21" fmla="*/ 66 h 250"/>
                <a:gd name="T22" fmla="*/ 46 w 158"/>
                <a:gd name="T23" fmla="*/ 84 h 250"/>
                <a:gd name="T24" fmla="*/ 55 w 158"/>
                <a:gd name="T25" fmla="*/ 94 h 250"/>
                <a:gd name="T26" fmla="*/ 72 w 158"/>
                <a:gd name="T27" fmla="*/ 103 h 250"/>
                <a:gd name="T28" fmla="*/ 90 w 158"/>
                <a:gd name="T29" fmla="*/ 110 h 250"/>
                <a:gd name="T30" fmla="*/ 109 w 158"/>
                <a:gd name="T31" fmla="*/ 115 h 250"/>
                <a:gd name="T32" fmla="*/ 128 w 158"/>
                <a:gd name="T33" fmla="*/ 124 h 250"/>
                <a:gd name="T34" fmla="*/ 144 w 158"/>
                <a:gd name="T35" fmla="*/ 136 h 250"/>
                <a:gd name="T36" fmla="*/ 156 w 158"/>
                <a:gd name="T37" fmla="*/ 152 h 250"/>
                <a:gd name="T38" fmla="*/ 158 w 158"/>
                <a:gd name="T39" fmla="*/ 178 h 250"/>
                <a:gd name="T40" fmla="*/ 156 w 158"/>
                <a:gd name="T41" fmla="*/ 203 h 250"/>
                <a:gd name="T42" fmla="*/ 144 w 158"/>
                <a:gd name="T43" fmla="*/ 222 h 250"/>
                <a:gd name="T44" fmla="*/ 125 w 158"/>
                <a:gd name="T45" fmla="*/ 238 h 250"/>
                <a:gd name="T46" fmla="*/ 102 w 158"/>
                <a:gd name="T47" fmla="*/ 248 h 250"/>
                <a:gd name="T48" fmla="*/ 76 w 158"/>
                <a:gd name="T49" fmla="*/ 250 h 250"/>
                <a:gd name="T50" fmla="*/ 46 w 158"/>
                <a:gd name="T51" fmla="*/ 248 h 250"/>
                <a:gd name="T52" fmla="*/ 21 w 158"/>
                <a:gd name="T53" fmla="*/ 236 h 250"/>
                <a:gd name="T54" fmla="*/ 0 w 158"/>
                <a:gd name="T55" fmla="*/ 217 h 250"/>
                <a:gd name="T56" fmla="*/ 28 w 158"/>
                <a:gd name="T57" fmla="*/ 194 h 250"/>
                <a:gd name="T58" fmla="*/ 41 w 158"/>
                <a:gd name="T59" fmla="*/ 210 h 250"/>
                <a:gd name="T60" fmla="*/ 58 w 158"/>
                <a:gd name="T61" fmla="*/ 217 h 250"/>
                <a:gd name="T62" fmla="*/ 76 w 158"/>
                <a:gd name="T63" fmla="*/ 220 h 250"/>
                <a:gd name="T64" fmla="*/ 93 w 158"/>
                <a:gd name="T65" fmla="*/ 217 h 250"/>
                <a:gd name="T66" fmla="*/ 109 w 158"/>
                <a:gd name="T67" fmla="*/ 210 h 250"/>
                <a:gd name="T68" fmla="*/ 121 w 158"/>
                <a:gd name="T69" fmla="*/ 199 h 250"/>
                <a:gd name="T70" fmla="*/ 125 w 158"/>
                <a:gd name="T71" fmla="*/ 180 h 250"/>
                <a:gd name="T72" fmla="*/ 121 w 158"/>
                <a:gd name="T73" fmla="*/ 166 h 250"/>
                <a:gd name="T74" fmla="*/ 109 w 158"/>
                <a:gd name="T75" fmla="*/ 154 h 250"/>
                <a:gd name="T76" fmla="*/ 95 w 158"/>
                <a:gd name="T77" fmla="*/ 147 h 250"/>
                <a:gd name="T78" fmla="*/ 76 w 158"/>
                <a:gd name="T79" fmla="*/ 140 h 250"/>
                <a:gd name="T80" fmla="*/ 55 w 158"/>
                <a:gd name="T81" fmla="*/ 133 h 250"/>
                <a:gd name="T82" fmla="*/ 37 w 158"/>
                <a:gd name="T83" fmla="*/ 126 h 250"/>
                <a:gd name="T84" fmla="*/ 23 w 158"/>
                <a:gd name="T85" fmla="*/ 112 h 250"/>
                <a:gd name="T86" fmla="*/ 11 w 158"/>
                <a:gd name="T87" fmla="*/ 94 h 250"/>
                <a:gd name="T88" fmla="*/ 7 w 158"/>
                <a:gd name="T89" fmla="*/ 66 h 250"/>
                <a:gd name="T90" fmla="*/ 9 w 158"/>
                <a:gd name="T91" fmla="*/ 49 h 250"/>
                <a:gd name="T92" fmla="*/ 18 w 158"/>
                <a:gd name="T93" fmla="*/ 31 h 250"/>
                <a:gd name="T94" fmla="*/ 35 w 158"/>
                <a:gd name="T95" fmla="*/ 14 h 250"/>
                <a:gd name="T96" fmla="*/ 58 w 158"/>
                <a:gd name="T97" fmla="*/ 3 h 250"/>
                <a:gd name="T98" fmla="*/ 88 w 158"/>
                <a:gd name="T9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250">
                  <a:moveTo>
                    <a:pt x="88" y="0"/>
                  </a:moveTo>
                  <a:lnTo>
                    <a:pt x="114" y="3"/>
                  </a:lnTo>
                  <a:lnTo>
                    <a:pt x="137" y="10"/>
                  </a:lnTo>
                  <a:lnTo>
                    <a:pt x="156" y="26"/>
                  </a:lnTo>
                  <a:lnTo>
                    <a:pt x="130" y="52"/>
                  </a:lnTo>
                  <a:lnTo>
                    <a:pt x="114" y="35"/>
                  </a:lnTo>
                  <a:lnTo>
                    <a:pt x="88" y="31"/>
                  </a:lnTo>
                  <a:lnTo>
                    <a:pt x="65" y="33"/>
                  </a:lnTo>
                  <a:lnTo>
                    <a:pt x="51" y="42"/>
                  </a:lnTo>
                  <a:lnTo>
                    <a:pt x="44" y="54"/>
                  </a:lnTo>
                  <a:lnTo>
                    <a:pt x="41" y="66"/>
                  </a:lnTo>
                  <a:lnTo>
                    <a:pt x="46" y="84"/>
                  </a:lnTo>
                  <a:lnTo>
                    <a:pt x="55" y="94"/>
                  </a:lnTo>
                  <a:lnTo>
                    <a:pt x="72" y="103"/>
                  </a:lnTo>
                  <a:lnTo>
                    <a:pt x="90" y="110"/>
                  </a:lnTo>
                  <a:lnTo>
                    <a:pt x="109" y="115"/>
                  </a:lnTo>
                  <a:lnTo>
                    <a:pt x="128" y="124"/>
                  </a:lnTo>
                  <a:lnTo>
                    <a:pt x="144" y="136"/>
                  </a:lnTo>
                  <a:lnTo>
                    <a:pt x="156" y="152"/>
                  </a:lnTo>
                  <a:lnTo>
                    <a:pt x="158" y="178"/>
                  </a:lnTo>
                  <a:lnTo>
                    <a:pt x="156" y="203"/>
                  </a:lnTo>
                  <a:lnTo>
                    <a:pt x="144" y="222"/>
                  </a:lnTo>
                  <a:lnTo>
                    <a:pt x="125" y="238"/>
                  </a:lnTo>
                  <a:lnTo>
                    <a:pt x="102" y="248"/>
                  </a:lnTo>
                  <a:lnTo>
                    <a:pt x="76" y="250"/>
                  </a:lnTo>
                  <a:lnTo>
                    <a:pt x="46" y="248"/>
                  </a:lnTo>
                  <a:lnTo>
                    <a:pt x="21" y="236"/>
                  </a:lnTo>
                  <a:lnTo>
                    <a:pt x="0" y="217"/>
                  </a:lnTo>
                  <a:lnTo>
                    <a:pt x="28" y="194"/>
                  </a:lnTo>
                  <a:lnTo>
                    <a:pt x="41" y="210"/>
                  </a:lnTo>
                  <a:lnTo>
                    <a:pt x="58" y="217"/>
                  </a:lnTo>
                  <a:lnTo>
                    <a:pt x="76" y="220"/>
                  </a:lnTo>
                  <a:lnTo>
                    <a:pt x="93" y="217"/>
                  </a:lnTo>
                  <a:lnTo>
                    <a:pt x="109" y="210"/>
                  </a:lnTo>
                  <a:lnTo>
                    <a:pt x="121" y="199"/>
                  </a:lnTo>
                  <a:lnTo>
                    <a:pt x="125" y="180"/>
                  </a:lnTo>
                  <a:lnTo>
                    <a:pt x="121" y="166"/>
                  </a:lnTo>
                  <a:lnTo>
                    <a:pt x="109" y="154"/>
                  </a:lnTo>
                  <a:lnTo>
                    <a:pt x="95" y="147"/>
                  </a:lnTo>
                  <a:lnTo>
                    <a:pt x="76" y="140"/>
                  </a:lnTo>
                  <a:lnTo>
                    <a:pt x="55" y="133"/>
                  </a:lnTo>
                  <a:lnTo>
                    <a:pt x="37" y="126"/>
                  </a:lnTo>
                  <a:lnTo>
                    <a:pt x="23" y="112"/>
                  </a:lnTo>
                  <a:lnTo>
                    <a:pt x="11" y="94"/>
                  </a:lnTo>
                  <a:lnTo>
                    <a:pt x="7" y="66"/>
                  </a:lnTo>
                  <a:lnTo>
                    <a:pt x="9" y="49"/>
                  </a:lnTo>
                  <a:lnTo>
                    <a:pt x="18" y="31"/>
                  </a:lnTo>
                  <a:lnTo>
                    <a:pt x="35" y="14"/>
                  </a:lnTo>
                  <a:lnTo>
                    <a:pt x="58" y="3"/>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15">
              <a:extLst>
                <a:ext uri="{FF2B5EF4-FFF2-40B4-BE49-F238E27FC236}">
                  <a16:creationId xmlns:a16="http://schemas.microsoft.com/office/drawing/2014/main" id="{F79E3EF8-75A2-4972-91E3-048106FE4E33}"/>
                </a:ext>
              </a:extLst>
            </p:cNvPr>
            <p:cNvSpPr>
              <a:spLocks/>
            </p:cNvSpPr>
            <p:nvPr userDrawn="1"/>
          </p:nvSpPr>
          <p:spPr bwMode="auto">
            <a:xfrm>
              <a:off x="5043488" y="4773613"/>
              <a:ext cx="254000" cy="381000"/>
            </a:xfrm>
            <a:custGeom>
              <a:avLst/>
              <a:gdLst>
                <a:gd name="T0" fmla="*/ 0 w 160"/>
                <a:gd name="T1" fmla="*/ 0 h 240"/>
                <a:gd name="T2" fmla="*/ 153 w 160"/>
                <a:gd name="T3" fmla="*/ 0 h 240"/>
                <a:gd name="T4" fmla="*/ 153 w 160"/>
                <a:gd name="T5" fmla="*/ 30 h 240"/>
                <a:gd name="T6" fmla="*/ 32 w 160"/>
                <a:gd name="T7" fmla="*/ 30 h 240"/>
                <a:gd name="T8" fmla="*/ 32 w 160"/>
                <a:gd name="T9" fmla="*/ 103 h 240"/>
                <a:gd name="T10" fmla="*/ 146 w 160"/>
                <a:gd name="T11" fmla="*/ 103 h 240"/>
                <a:gd name="T12" fmla="*/ 146 w 160"/>
                <a:gd name="T13" fmla="*/ 133 h 240"/>
                <a:gd name="T14" fmla="*/ 32 w 160"/>
                <a:gd name="T15" fmla="*/ 133 h 240"/>
                <a:gd name="T16" fmla="*/ 32 w 160"/>
                <a:gd name="T17" fmla="*/ 210 h 240"/>
                <a:gd name="T18" fmla="*/ 160 w 160"/>
                <a:gd name="T19" fmla="*/ 210 h 240"/>
                <a:gd name="T20" fmla="*/ 160 w 160"/>
                <a:gd name="T21" fmla="*/ 240 h 240"/>
                <a:gd name="T22" fmla="*/ 0 w 160"/>
                <a:gd name="T23" fmla="*/ 240 h 240"/>
                <a:gd name="T24" fmla="*/ 0 w 160"/>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40">
                  <a:moveTo>
                    <a:pt x="0" y="0"/>
                  </a:moveTo>
                  <a:lnTo>
                    <a:pt x="153" y="0"/>
                  </a:lnTo>
                  <a:lnTo>
                    <a:pt x="153" y="30"/>
                  </a:lnTo>
                  <a:lnTo>
                    <a:pt x="32" y="30"/>
                  </a:lnTo>
                  <a:lnTo>
                    <a:pt x="32" y="103"/>
                  </a:lnTo>
                  <a:lnTo>
                    <a:pt x="146" y="103"/>
                  </a:lnTo>
                  <a:lnTo>
                    <a:pt x="146" y="133"/>
                  </a:lnTo>
                  <a:lnTo>
                    <a:pt x="32" y="133"/>
                  </a:lnTo>
                  <a:lnTo>
                    <a:pt x="32" y="210"/>
                  </a:lnTo>
                  <a:lnTo>
                    <a:pt x="160" y="210"/>
                  </a:lnTo>
                  <a:lnTo>
                    <a:pt x="160"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id="{67DD1A5C-D1B9-46AF-924C-131E9060ABBA}"/>
                </a:ext>
              </a:extLst>
            </p:cNvPr>
            <p:cNvSpPr>
              <a:spLocks/>
            </p:cNvSpPr>
            <p:nvPr userDrawn="1"/>
          </p:nvSpPr>
          <p:spPr bwMode="auto">
            <a:xfrm>
              <a:off x="5335588" y="4765676"/>
              <a:ext cx="339725" cy="396875"/>
            </a:xfrm>
            <a:custGeom>
              <a:avLst/>
              <a:gdLst>
                <a:gd name="T0" fmla="*/ 125 w 214"/>
                <a:gd name="T1" fmla="*/ 0 h 250"/>
                <a:gd name="T2" fmla="*/ 156 w 214"/>
                <a:gd name="T3" fmla="*/ 3 h 250"/>
                <a:gd name="T4" fmla="*/ 186 w 214"/>
                <a:gd name="T5" fmla="*/ 17 h 250"/>
                <a:gd name="T6" fmla="*/ 209 w 214"/>
                <a:gd name="T7" fmla="*/ 38 h 250"/>
                <a:gd name="T8" fmla="*/ 181 w 214"/>
                <a:gd name="T9" fmla="*/ 56 h 250"/>
                <a:gd name="T10" fmla="*/ 165 w 214"/>
                <a:gd name="T11" fmla="*/ 42 h 250"/>
                <a:gd name="T12" fmla="*/ 146 w 214"/>
                <a:gd name="T13" fmla="*/ 33 h 250"/>
                <a:gd name="T14" fmla="*/ 123 w 214"/>
                <a:gd name="T15" fmla="*/ 31 h 250"/>
                <a:gd name="T16" fmla="*/ 95 w 214"/>
                <a:gd name="T17" fmla="*/ 35 h 250"/>
                <a:gd name="T18" fmla="*/ 69 w 214"/>
                <a:gd name="T19" fmla="*/ 49 h 250"/>
                <a:gd name="T20" fmla="*/ 51 w 214"/>
                <a:gd name="T21" fmla="*/ 70 h 250"/>
                <a:gd name="T22" fmla="*/ 39 w 214"/>
                <a:gd name="T23" fmla="*/ 96 h 250"/>
                <a:gd name="T24" fmla="*/ 34 w 214"/>
                <a:gd name="T25" fmla="*/ 126 h 250"/>
                <a:gd name="T26" fmla="*/ 39 w 214"/>
                <a:gd name="T27" fmla="*/ 157 h 250"/>
                <a:gd name="T28" fmla="*/ 51 w 214"/>
                <a:gd name="T29" fmla="*/ 182 h 250"/>
                <a:gd name="T30" fmla="*/ 69 w 214"/>
                <a:gd name="T31" fmla="*/ 201 h 250"/>
                <a:gd name="T32" fmla="*/ 93 w 214"/>
                <a:gd name="T33" fmla="*/ 215 h 250"/>
                <a:gd name="T34" fmla="*/ 123 w 214"/>
                <a:gd name="T35" fmla="*/ 220 h 250"/>
                <a:gd name="T36" fmla="*/ 149 w 214"/>
                <a:gd name="T37" fmla="*/ 217 h 250"/>
                <a:gd name="T38" fmla="*/ 169 w 214"/>
                <a:gd name="T39" fmla="*/ 206 h 250"/>
                <a:gd name="T40" fmla="*/ 186 w 214"/>
                <a:gd name="T41" fmla="*/ 189 h 250"/>
                <a:gd name="T42" fmla="*/ 214 w 214"/>
                <a:gd name="T43" fmla="*/ 208 h 250"/>
                <a:gd name="T44" fmla="*/ 207 w 214"/>
                <a:gd name="T45" fmla="*/ 217 h 250"/>
                <a:gd name="T46" fmla="*/ 195 w 214"/>
                <a:gd name="T47" fmla="*/ 229 h 250"/>
                <a:gd name="T48" fmla="*/ 176 w 214"/>
                <a:gd name="T49" fmla="*/ 238 h 250"/>
                <a:gd name="T50" fmla="*/ 153 w 214"/>
                <a:gd name="T51" fmla="*/ 248 h 250"/>
                <a:gd name="T52" fmla="*/ 123 w 214"/>
                <a:gd name="T53" fmla="*/ 250 h 250"/>
                <a:gd name="T54" fmla="*/ 88 w 214"/>
                <a:gd name="T55" fmla="*/ 245 h 250"/>
                <a:gd name="T56" fmla="*/ 58 w 214"/>
                <a:gd name="T57" fmla="*/ 231 h 250"/>
                <a:gd name="T58" fmla="*/ 32 w 214"/>
                <a:gd name="T59" fmla="*/ 213 h 250"/>
                <a:gd name="T60" fmla="*/ 16 w 214"/>
                <a:gd name="T61" fmla="*/ 187 h 250"/>
                <a:gd name="T62" fmla="*/ 4 w 214"/>
                <a:gd name="T63" fmla="*/ 157 h 250"/>
                <a:gd name="T64" fmla="*/ 0 w 214"/>
                <a:gd name="T65" fmla="*/ 126 h 250"/>
                <a:gd name="T66" fmla="*/ 7 w 214"/>
                <a:gd name="T67" fmla="*/ 84 h 250"/>
                <a:gd name="T68" fmla="*/ 23 w 214"/>
                <a:gd name="T69" fmla="*/ 49 h 250"/>
                <a:gd name="T70" fmla="*/ 48 w 214"/>
                <a:gd name="T71" fmla="*/ 24 h 250"/>
                <a:gd name="T72" fmla="*/ 83 w 214"/>
                <a:gd name="T73" fmla="*/ 5 h 250"/>
                <a:gd name="T74" fmla="*/ 125 w 214"/>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250">
                  <a:moveTo>
                    <a:pt x="125" y="0"/>
                  </a:moveTo>
                  <a:lnTo>
                    <a:pt x="156" y="3"/>
                  </a:lnTo>
                  <a:lnTo>
                    <a:pt x="186" y="17"/>
                  </a:lnTo>
                  <a:lnTo>
                    <a:pt x="209" y="38"/>
                  </a:lnTo>
                  <a:lnTo>
                    <a:pt x="181" y="56"/>
                  </a:lnTo>
                  <a:lnTo>
                    <a:pt x="165" y="42"/>
                  </a:lnTo>
                  <a:lnTo>
                    <a:pt x="146" y="33"/>
                  </a:lnTo>
                  <a:lnTo>
                    <a:pt x="123" y="31"/>
                  </a:lnTo>
                  <a:lnTo>
                    <a:pt x="95" y="35"/>
                  </a:lnTo>
                  <a:lnTo>
                    <a:pt x="69" y="49"/>
                  </a:lnTo>
                  <a:lnTo>
                    <a:pt x="51" y="70"/>
                  </a:lnTo>
                  <a:lnTo>
                    <a:pt x="39" y="96"/>
                  </a:lnTo>
                  <a:lnTo>
                    <a:pt x="34" y="126"/>
                  </a:lnTo>
                  <a:lnTo>
                    <a:pt x="39" y="157"/>
                  </a:lnTo>
                  <a:lnTo>
                    <a:pt x="51" y="182"/>
                  </a:lnTo>
                  <a:lnTo>
                    <a:pt x="69" y="201"/>
                  </a:lnTo>
                  <a:lnTo>
                    <a:pt x="93" y="215"/>
                  </a:lnTo>
                  <a:lnTo>
                    <a:pt x="123" y="220"/>
                  </a:lnTo>
                  <a:lnTo>
                    <a:pt x="149" y="217"/>
                  </a:lnTo>
                  <a:lnTo>
                    <a:pt x="169" y="206"/>
                  </a:lnTo>
                  <a:lnTo>
                    <a:pt x="186" y="189"/>
                  </a:lnTo>
                  <a:lnTo>
                    <a:pt x="214" y="208"/>
                  </a:lnTo>
                  <a:lnTo>
                    <a:pt x="207" y="217"/>
                  </a:lnTo>
                  <a:lnTo>
                    <a:pt x="195" y="229"/>
                  </a:lnTo>
                  <a:lnTo>
                    <a:pt x="176" y="238"/>
                  </a:lnTo>
                  <a:lnTo>
                    <a:pt x="153" y="248"/>
                  </a:lnTo>
                  <a:lnTo>
                    <a:pt x="123" y="250"/>
                  </a:lnTo>
                  <a:lnTo>
                    <a:pt x="88" y="245"/>
                  </a:lnTo>
                  <a:lnTo>
                    <a:pt x="58" y="231"/>
                  </a:lnTo>
                  <a:lnTo>
                    <a:pt x="32" y="213"/>
                  </a:lnTo>
                  <a:lnTo>
                    <a:pt x="16" y="187"/>
                  </a:lnTo>
                  <a:lnTo>
                    <a:pt x="4" y="157"/>
                  </a:lnTo>
                  <a:lnTo>
                    <a:pt x="0" y="126"/>
                  </a:lnTo>
                  <a:lnTo>
                    <a:pt x="7" y="84"/>
                  </a:lnTo>
                  <a:lnTo>
                    <a:pt x="23" y="49"/>
                  </a:lnTo>
                  <a:lnTo>
                    <a:pt x="48" y="24"/>
                  </a:lnTo>
                  <a:lnTo>
                    <a:pt x="83" y="5"/>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7">
              <a:extLst>
                <a:ext uri="{FF2B5EF4-FFF2-40B4-BE49-F238E27FC236}">
                  <a16:creationId xmlns:a16="http://schemas.microsoft.com/office/drawing/2014/main" id="{8DD091C3-AD23-4B73-B114-AAB4BAB7A46B}"/>
                </a:ext>
              </a:extLst>
            </p:cNvPr>
            <p:cNvSpPr>
              <a:spLocks/>
            </p:cNvSpPr>
            <p:nvPr userDrawn="1"/>
          </p:nvSpPr>
          <p:spPr bwMode="auto">
            <a:xfrm>
              <a:off x="5719763" y="4773613"/>
              <a:ext cx="290513" cy="388938"/>
            </a:xfrm>
            <a:custGeom>
              <a:avLst/>
              <a:gdLst>
                <a:gd name="T0" fmla="*/ 0 w 183"/>
                <a:gd name="T1" fmla="*/ 0 h 245"/>
                <a:gd name="T2" fmla="*/ 32 w 183"/>
                <a:gd name="T3" fmla="*/ 0 h 245"/>
                <a:gd name="T4" fmla="*/ 32 w 183"/>
                <a:gd name="T5" fmla="*/ 147 h 245"/>
                <a:gd name="T6" fmla="*/ 35 w 183"/>
                <a:gd name="T7" fmla="*/ 166 h 245"/>
                <a:gd name="T8" fmla="*/ 39 w 183"/>
                <a:gd name="T9" fmla="*/ 184 h 245"/>
                <a:gd name="T10" fmla="*/ 51 w 183"/>
                <a:gd name="T11" fmla="*/ 201 h 245"/>
                <a:gd name="T12" fmla="*/ 67 w 183"/>
                <a:gd name="T13" fmla="*/ 212 h 245"/>
                <a:gd name="T14" fmla="*/ 93 w 183"/>
                <a:gd name="T15" fmla="*/ 215 h 245"/>
                <a:gd name="T16" fmla="*/ 116 w 183"/>
                <a:gd name="T17" fmla="*/ 212 h 245"/>
                <a:gd name="T18" fmla="*/ 132 w 183"/>
                <a:gd name="T19" fmla="*/ 201 h 245"/>
                <a:gd name="T20" fmla="*/ 144 w 183"/>
                <a:gd name="T21" fmla="*/ 184 h 245"/>
                <a:gd name="T22" fmla="*/ 151 w 183"/>
                <a:gd name="T23" fmla="*/ 166 h 245"/>
                <a:gd name="T24" fmla="*/ 151 w 183"/>
                <a:gd name="T25" fmla="*/ 147 h 245"/>
                <a:gd name="T26" fmla="*/ 151 w 183"/>
                <a:gd name="T27" fmla="*/ 0 h 245"/>
                <a:gd name="T28" fmla="*/ 183 w 183"/>
                <a:gd name="T29" fmla="*/ 0 h 245"/>
                <a:gd name="T30" fmla="*/ 183 w 183"/>
                <a:gd name="T31" fmla="*/ 152 h 245"/>
                <a:gd name="T32" fmla="*/ 179 w 183"/>
                <a:gd name="T33" fmla="*/ 184 h 245"/>
                <a:gd name="T34" fmla="*/ 167 w 183"/>
                <a:gd name="T35" fmla="*/ 210 h 245"/>
                <a:gd name="T36" fmla="*/ 146 w 183"/>
                <a:gd name="T37" fmla="*/ 229 h 245"/>
                <a:gd name="T38" fmla="*/ 121 w 183"/>
                <a:gd name="T39" fmla="*/ 240 h 245"/>
                <a:gd name="T40" fmla="*/ 93 w 183"/>
                <a:gd name="T41" fmla="*/ 245 h 245"/>
                <a:gd name="T42" fmla="*/ 62 w 183"/>
                <a:gd name="T43" fmla="*/ 240 h 245"/>
                <a:gd name="T44" fmla="*/ 37 w 183"/>
                <a:gd name="T45" fmla="*/ 229 h 245"/>
                <a:gd name="T46" fmla="*/ 16 w 183"/>
                <a:gd name="T47" fmla="*/ 210 h 245"/>
                <a:gd name="T48" fmla="*/ 4 w 183"/>
                <a:gd name="T49" fmla="*/ 184 h 245"/>
                <a:gd name="T50" fmla="*/ 0 w 183"/>
                <a:gd name="T51" fmla="*/ 152 h 245"/>
                <a:gd name="T52" fmla="*/ 0 w 183"/>
                <a:gd name="T5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45">
                  <a:moveTo>
                    <a:pt x="0" y="0"/>
                  </a:moveTo>
                  <a:lnTo>
                    <a:pt x="32" y="0"/>
                  </a:lnTo>
                  <a:lnTo>
                    <a:pt x="32" y="147"/>
                  </a:lnTo>
                  <a:lnTo>
                    <a:pt x="35" y="166"/>
                  </a:lnTo>
                  <a:lnTo>
                    <a:pt x="39" y="184"/>
                  </a:lnTo>
                  <a:lnTo>
                    <a:pt x="51" y="201"/>
                  </a:lnTo>
                  <a:lnTo>
                    <a:pt x="67" y="212"/>
                  </a:lnTo>
                  <a:lnTo>
                    <a:pt x="93" y="215"/>
                  </a:lnTo>
                  <a:lnTo>
                    <a:pt x="116" y="212"/>
                  </a:lnTo>
                  <a:lnTo>
                    <a:pt x="132" y="201"/>
                  </a:lnTo>
                  <a:lnTo>
                    <a:pt x="144" y="184"/>
                  </a:lnTo>
                  <a:lnTo>
                    <a:pt x="151" y="166"/>
                  </a:lnTo>
                  <a:lnTo>
                    <a:pt x="151" y="147"/>
                  </a:lnTo>
                  <a:lnTo>
                    <a:pt x="151" y="0"/>
                  </a:lnTo>
                  <a:lnTo>
                    <a:pt x="183" y="0"/>
                  </a:lnTo>
                  <a:lnTo>
                    <a:pt x="183" y="152"/>
                  </a:lnTo>
                  <a:lnTo>
                    <a:pt x="179" y="184"/>
                  </a:lnTo>
                  <a:lnTo>
                    <a:pt x="167" y="210"/>
                  </a:lnTo>
                  <a:lnTo>
                    <a:pt x="146" y="229"/>
                  </a:lnTo>
                  <a:lnTo>
                    <a:pt x="121" y="240"/>
                  </a:lnTo>
                  <a:lnTo>
                    <a:pt x="93" y="245"/>
                  </a:lnTo>
                  <a:lnTo>
                    <a:pt x="62" y="240"/>
                  </a:lnTo>
                  <a:lnTo>
                    <a:pt x="37" y="229"/>
                  </a:lnTo>
                  <a:lnTo>
                    <a:pt x="16" y="210"/>
                  </a:lnTo>
                  <a:lnTo>
                    <a:pt x="4" y="184"/>
                  </a:lnTo>
                  <a:lnTo>
                    <a:pt x="0" y="15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8">
              <a:extLst>
                <a:ext uri="{FF2B5EF4-FFF2-40B4-BE49-F238E27FC236}">
                  <a16:creationId xmlns:a16="http://schemas.microsoft.com/office/drawing/2014/main" id="{10EEE44F-F515-49DE-81E8-EF93A352EB88}"/>
                </a:ext>
              </a:extLst>
            </p:cNvPr>
            <p:cNvSpPr>
              <a:spLocks noEditPoints="1"/>
            </p:cNvSpPr>
            <p:nvPr userDrawn="1"/>
          </p:nvSpPr>
          <p:spPr bwMode="auto">
            <a:xfrm>
              <a:off x="6103938" y="4773613"/>
              <a:ext cx="269875" cy="381000"/>
            </a:xfrm>
            <a:custGeom>
              <a:avLst/>
              <a:gdLst>
                <a:gd name="T0" fmla="*/ 32 w 170"/>
                <a:gd name="T1" fmla="*/ 28 h 240"/>
                <a:gd name="T2" fmla="*/ 32 w 170"/>
                <a:gd name="T3" fmla="*/ 105 h 240"/>
                <a:gd name="T4" fmla="*/ 74 w 170"/>
                <a:gd name="T5" fmla="*/ 105 h 240"/>
                <a:gd name="T6" fmla="*/ 88 w 170"/>
                <a:gd name="T7" fmla="*/ 105 h 240"/>
                <a:gd name="T8" fmla="*/ 102 w 170"/>
                <a:gd name="T9" fmla="*/ 103 h 240"/>
                <a:gd name="T10" fmla="*/ 114 w 170"/>
                <a:gd name="T11" fmla="*/ 96 h 240"/>
                <a:gd name="T12" fmla="*/ 123 w 170"/>
                <a:gd name="T13" fmla="*/ 84 h 240"/>
                <a:gd name="T14" fmla="*/ 125 w 170"/>
                <a:gd name="T15" fmla="*/ 68 h 240"/>
                <a:gd name="T16" fmla="*/ 123 w 170"/>
                <a:gd name="T17" fmla="*/ 51 h 240"/>
                <a:gd name="T18" fmla="*/ 114 w 170"/>
                <a:gd name="T19" fmla="*/ 40 h 240"/>
                <a:gd name="T20" fmla="*/ 102 w 170"/>
                <a:gd name="T21" fmla="*/ 33 h 240"/>
                <a:gd name="T22" fmla="*/ 88 w 170"/>
                <a:gd name="T23" fmla="*/ 30 h 240"/>
                <a:gd name="T24" fmla="*/ 74 w 170"/>
                <a:gd name="T25" fmla="*/ 28 h 240"/>
                <a:gd name="T26" fmla="*/ 32 w 170"/>
                <a:gd name="T27" fmla="*/ 28 h 240"/>
                <a:gd name="T28" fmla="*/ 0 w 170"/>
                <a:gd name="T29" fmla="*/ 0 h 240"/>
                <a:gd name="T30" fmla="*/ 83 w 170"/>
                <a:gd name="T31" fmla="*/ 0 h 240"/>
                <a:gd name="T32" fmla="*/ 109 w 170"/>
                <a:gd name="T33" fmla="*/ 2 h 240"/>
                <a:gd name="T34" fmla="*/ 130 w 170"/>
                <a:gd name="T35" fmla="*/ 12 h 240"/>
                <a:gd name="T36" fmla="*/ 144 w 170"/>
                <a:gd name="T37" fmla="*/ 23 h 240"/>
                <a:gd name="T38" fmla="*/ 153 w 170"/>
                <a:gd name="T39" fmla="*/ 37 h 240"/>
                <a:gd name="T40" fmla="*/ 158 w 170"/>
                <a:gd name="T41" fmla="*/ 51 h 240"/>
                <a:gd name="T42" fmla="*/ 160 w 170"/>
                <a:gd name="T43" fmla="*/ 68 h 240"/>
                <a:gd name="T44" fmla="*/ 156 w 170"/>
                <a:gd name="T45" fmla="*/ 89 h 240"/>
                <a:gd name="T46" fmla="*/ 144 w 170"/>
                <a:gd name="T47" fmla="*/ 110 h 240"/>
                <a:gd name="T48" fmla="*/ 125 w 170"/>
                <a:gd name="T49" fmla="*/ 124 h 240"/>
                <a:gd name="T50" fmla="*/ 102 w 170"/>
                <a:gd name="T51" fmla="*/ 131 h 240"/>
                <a:gd name="T52" fmla="*/ 170 w 170"/>
                <a:gd name="T53" fmla="*/ 240 h 240"/>
                <a:gd name="T54" fmla="*/ 128 w 170"/>
                <a:gd name="T55" fmla="*/ 240 h 240"/>
                <a:gd name="T56" fmla="*/ 67 w 170"/>
                <a:gd name="T57" fmla="*/ 135 h 240"/>
                <a:gd name="T58" fmla="*/ 32 w 170"/>
                <a:gd name="T59" fmla="*/ 135 h 240"/>
                <a:gd name="T60" fmla="*/ 32 w 170"/>
                <a:gd name="T61" fmla="*/ 240 h 240"/>
                <a:gd name="T62" fmla="*/ 0 w 170"/>
                <a:gd name="T63" fmla="*/ 240 h 240"/>
                <a:gd name="T64" fmla="*/ 0 w 170"/>
                <a:gd name="T6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0">
                  <a:moveTo>
                    <a:pt x="32" y="28"/>
                  </a:moveTo>
                  <a:lnTo>
                    <a:pt x="32" y="105"/>
                  </a:lnTo>
                  <a:lnTo>
                    <a:pt x="74" y="105"/>
                  </a:lnTo>
                  <a:lnTo>
                    <a:pt x="88" y="105"/>
                  </a:lnTo>
                  <a:lnTo>
                    <a:pt x="102" y="103"/>
                  </a:lnTo>
                  <a:lnTo>
                    <a:pt x="114" y="96"/>
                  </a:lnTo>
                  <a:lnTo>
                    <a:pt x="123" y="84"/>
                  </a:lnTo>
                  <a:lnTo>
                    <a:pt x="125" y="68"/>
                  </a:lnTo>
                  <a:lnTo>
                    <a:pt x="123" y="51"/>
                  </a:lnTo>
                  <a:lnTo>
                    <a:pt x="114" y="40"/>
                  </a:lnTo>
                  <a:lnTo>
                    <a:pt x="102" y="33"/>
                  </a:lnTo>
                  <a:lnTo>
                    <a:pt x="88" y="30"/>
                  </a:lnTo>
                  <a:lnTo>
                    <a:pt x="74" y="28"/>
                  </a:lnTo>
                  <a:lnTo>
                    <a:pt x="32" y="28"/>
                  </a:lnTo>
                  <a:close/>
                  <a:moveTo>
                    <a:pt x="0" y="0"/>
                  </a:moveTo>
                  <a:lnTo>
                    <a:pt x="83" y="0"/>
                  </a:lnTo>
                  <a:lnTo>
                    <a:pt x="109" y="2"/>
                  </a:lnTo>
                  <a:lnTo>
                    <a:pt x="130" y="12"/>
                  </a:lnTo>
                  <a:lnTo>
                    <a:pt x="144" y="23"/>
                  </a:lnTo>
                  <a:lnTo>
                    <a:pt x="153" y="37"/>
                  </a:lnTo>
                  <a:lnTo>
                    <a:pt x="158" y="51"/>
                  </a:lnTo>
                  <a:lnTo>
                    <a:pt x="160" y="68"/>
                  </a:lnTo>
                  <a:lnTo>
                    <a:pt x="156" y="89"/>
                  </a:lnTo>
                  <a:lnTo>
                    <a:pt x="144" y="110"/>
                  </a:lnTo>
                  <a:lnTo>
                    <a:pt x="125" y="124"/>
                  </a:lnTo>
                  <a:lnTo>
                    <a:pt x="102" y="131"/>
                  </a:lnTo>
                  <a:lnTo>
                    <a:pt x="170" y="240"/>
                  </a:lnTo>
                  <a:lnTo>
                    <a:pt x="128" y="240"/>
                  </a:lnTo>
                  <a:lnTo>
                    <a:pt x="67" y="135"/>
                  </a:lnTo>
                  <a:lnTo>
                    <a:pt x="32" y="135"/>
                  </a:lnTo>
                  <a:lnTo>
                    <a:pt x="32"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9">
              <a:extLst>
                <a:ext uri="{FF2B5EF4-FFF2-40B4-BE49-F238E27FC236}">
                  <a16:creationId xmlns:a16="http://schemas.microsoft.com/office/drawing/2014/main" id="{2348254D-B6B2-402C-86F4-3FEFA3F11BB7}"/>
                </a:ext>
              </a:extLst>
            </p:cNvPr>
            <p:cNvSpPr>
              <a:spLocks/>
            </p:cNvSpPr>
            <p:nvPr userDrawn="1"/>
          </p:nvSpPr>
          <p:spPr bwMode="auto">
            <a:xfrm>
              <a:off x="6427788" y="4773613"/>
              <a:ext cx="255588" cy="381000"/>
            </a:xfrm>
            <a:custGeom>
              <a:avLst/>
              <a:gdLst>
                <a:gd name="T0" fmla="*/ 0 w 161"/>
                <a:gd name="T1" fmla="*/ 0 h 240"/>
                <a:gd name="T2" fmla="*/ 156 w 161"/>
                <a:gd name="T3" fmla="*/ 0 h 240"/>
                <a:gd name="T4" fmla="*/ 156 w 161"/>
                <a:gd name="T5" fmla="*/ 30 h 240"/>
                <a:gd name="T6" fmla="*/ 33 w 161"/>
                <a:gd name="T7" fmla="*/ 30 h 240"/>
                <a:gd name="T8" fmla="*/ 33 w 161"/>
                <a:gd name="T9" fmla="*/ 103 h 240"/>
                <a:gd name="T10" fmla="*/ 147 w 161"/>
                <a:gd name="T11" fmla="*/ 103 h 240"/>
                <a:gd name="T12" fmla="*/ 147 w 161"/>
                <a:gd name="T13" fmla="*/ 133 h 240"/>
                <a:gd name="T14" fmla="*/ 33 w 161"/>
                <a:gd name="T15" fmla="*/ 133 h 240"/>
                <a:gd name="T16" fmla="*/ 33 w 161"/>
                <a:gd name="T17" fmla="*/ 210 h 240"/>
                <a:gd name="T18" fmla="*/ 161 w 161"/>
                <a:gd name="T19" fmla="*/ 210 h 240"/>
                <a:gd name="T20" fmla="*/ 161 w 161"/>
                <a:gd name="T21" fmla="*/ 240 h 240"/>
                <a:gd name="T22" fmla="*/ 0 w 161"/>
                <a:gd name="T23" fmla="*/ 240 h 240"/>
                <a:gd name="T24" fmla="*/ 0 w 16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40">
                  <a:moveTo>
                    <a:pt x="0" y="0"/>
                  </a:moveTo>
                  <a:lnTo>
                    <a:pt x="156" y="0"/>
                  </a:lnTo>
                  <a:lnTo>
                    <a:pt x="156" y="30"/>
                  </a:lnTo>
                  <a:lnTo>
                    <a:pt x="33" y="30"/>
                  </a:lnTo>
                  <a:lnTo>
                    <a:pt x="33" y="103"/>
                  </a:lnTo>
                  <a:lnTo>
                    <a:pt x="147" y="103"/>
                  </a:lnTo>
                  <a:lnTo>
                    <a:pt x="147" y="133"/>
                  </a:lnTo>
                  <a:lnTo>
                    <a:pt x="33" y="133"/>
                  </a:lnTo>
                  <a:lnTo>
                    <a:pt x="33" y="210"/>
                  </a:lnTo>
                  <a:lnTo>
                    <a:pt x="161" y="210"/>
                  </a:lnTo>
                  <a:lnTo>
                    <a:pt x="161"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20">
              <a:extLst>
                <a:ext uri="{FF2B5EF4-FFF2-40B4-BE49-F238E27FC236}">
                  <a16:creationId xmlns:a16="http://schemas.microsoft.com/office/drawing/2014/main" id="{08DE6A05-C7BC-441B-ACBB-A718E14E94E7}"/>
                </a:ext>
              </a:extLst>
            </p:cNvPr>
            <p:cNvSpPr>
              <a:spLocks/>
            </p:cNvSpPr>
            <p:nvPr userDrawn="1"/>
          </p:nvSpPr>
          <p:spPr bwMode="auto">
            <a:xfrm>
              <a:off x="6883400" y="4765676"/>
              <a:ext cx="334963" cy="396875"/>
            </a:xfrm>
            <a:custGeom>
              <a:avLst/>
              <a:gdLst>
                <a:gd name="T0" fmla="*/ 123 w 211"/>
                <a:gd name="T1" fmla="*/ 0 h 250"/>
                <a:gd name="T2" fmla="*/ 156 w 211"/>
                <a:gd name="T3" fmla="*/ 3 h 250"/>
                <a:gd name="T4" fmla="*/ 184 w 211"/>
                <a:gd name="T5" fmla="*/ 17 h 250"/>
                <a:gd name="T6" fmla="*/ 207 w 211"/>
                <a:gd name="T7" fmla="*/ 38 h 250"/>
                <a:gd name="T8" fmla="*/ 181 w 211"/>
                <a:gd name="T9" fmla="*/ 56 h 250"/>
                <a:gd name="T10" fmla="*/ 165 w 211"/>
                <a:gd name="T11" fmla="*/ 42 h 250"/>
                <a:gd name="T12" fmla="*/ 144 w 211"/>
                <a:gd name="T13" fmla="*/ 33 h 250"/>
                <a:gd name="T14" fmla="*/ 123 w 211"/>
                <a:gd name="T15" fmla="*/ 31 h 250"/>
                <a:gd name="T16" fmla="*/ 93 w 211"/>
                <a:gd name="T17" fmla="*/ 35 h 250"/>
                <a:gd name="T18" fmla="*/ 67 w 211"/>
                <a:gd name="T19" fmla="*/ 49 h 250"/>
                <a:gd name="T20" fmla="*/ 49 w 211"/>
                <a:gd name="T21" fmla="*/ 70 h 250"/>
                <a:gd name="T22" fmla="*/ 37 w 211"/>
                <a:gd name="T23" fmla="*/ 96 h 250"/>
                <a:gd name="T24" fmla="*/ 35 w 211"/>
                <a:gd name="T25" fmla="*/ 126 h 250"/>
                <a:gd name="T26" fmla="*/ 37 w 211"/>
                <a:gd name="T27" fmla="*/ 157 h 250"/>
                <a:gd name="T28" fmla="*/ 49 w 211"/>
                <a:gd name="T29" fmla="*/ 182 h 250"/>
                <a:gd name="T30" fmla="*/ 67 w 211"/>
                <a:gd name="T31" fmla="*/ 201 h 250"/>
                <a:gd name="T32" fmla="*/ 93 w 211"/>
                <a:gd name="T33" fmla="*/ 215 h 250"/>
                <a:gd name="T34" fmla="*/ 123 w 211"/>
                <a:gd name="T35" fmla="*/ 220 h 250"/>
                <a:gd name="T36" fmla="*/ 149 w 211"/>
                <a:gd name="T37" fmla="*/ 217 h 250"/>
                <a:gd name="T38" fmla="*/ 170 w 211"/>
                <a:gd name="T39" fmla="*/ 206 h 250"/>
                <a:gd name="T40" fmla="*/ 186 w 211"/>
                <a:gd name="T41" fmla="*/ 189 h 250"/>
                <a:gd name="T42" fmla="*/ 211 w 211"/>
                <a:gd name="T43" fmla="*/ 208 h 250"/>
                <a:gd name="T44" fmla="*/ 205 w 211"/>
                <a:gd name="T45" fmla="*/ 217 h 250"/>
                <a:gd name="T46" fmla="*/ 193 w 211"/>
                <a:gd name="T47" fmla="*/ 229 h 250"/>
                <a:gd name="T48" fmla="*/ 174 w 211"/>
                <a:gd name="T49" fmla="*/ 238 h 250"/>
                <a:gd name="T50" fmla="*/ 151 w 211"/>
                <a:gd name="T51" fmla="*/ 248 h 250"/>
                <a:gd name="T52" fmla="*/ 121 w 211"/>
                <a:gd name="T53" fmla="*/ 250 h 250"/>
                <a:gd name="T54" fmla="*/ 86 w 211"/>
                <a:gd name="T55" fmla="*/ 245 h 250"/>
                <a:gd name="T56" fmla="*/ 56 w 211"/>
                <a:gd name="T57" fmla="*/ 231 h 250"/>
                <a:gd name="T58" fmla="*/ 32 w 211"/>
                <a:gd name="T59" fmla="*/ 213 h 250"/>
                <a:gd name="T60" fmla="*/ 14 w 211"/>
                <a:gd name="T61" fmla="*/ 187 h 250"/>
                <a:gd name="T62" fmla="*/ 2 w 211"/>
                <a:gd name="T63" fmla="*/ 157 h 250"/>
                <a:gd name="T64" fmla="*/ 0 w 211"/>
                <a:gd name="T65" fmla="*/ 126 h 250"/>
                <a:gd name="T66" fmla="*/ 4 w 211"/>
                <a:gd name="T67" fmla="*/ 84 h 250"/>
                <a:gd name="T68" fmla="*/ 21 w 211"/>
                <a:gd name="T69" fmla="*/ 49 h 250"/>
                <a:gd name="T70" fmla="*/ 49 w 211"/>
                <a:gd name="T71" fmla="*/ 24 h 250"/>
                <a:gd name="T72" fmla="*/ 83 w 211"/>
                <a:gd name="T73" fmla="*/ 5 h 250"/>
                <a:gd name="T74" fmla="*/ 123 w 211"/>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250">
                  <a:moveTo>
                    <a:pt x="123" y="0"/>
                  </a:moveTo>
                  <a:lnTo>
                    <a:pt x="156" y="3"/>
                  </a:lnTo>
                  <a:lnTo>
                    <a:pt x="184" y="17"/>
                  </a:lnTo>
                  <a:lnTo>
                    <a:pt x="207" y="38"/>
                  </a:lnTo>
                  <a:lnTo>
                    <a:pt x="181" y="56"/>
                  </a:lnTo>
                  <a:lnTo>
                    <a:pt x="165" y="42"/>
                  </a:lnTo>
                  <a:lnTo>
                    <a:pt x="144" y="33"/>
                  </a:lnTo>
                  <a:lnTo>
                    <a:pt x="123" y="31"/>
                  </a:lnTo>
                  <a:lnTo>
                    <a:pt x="93" y="35"/>
                  </a:lnTo>
                  <a:lnTo>
                    <a:pt x="67" y="49"/>
                  </a:lnTo>
                  <a:lnTo>
                    <a:pt x="49" y="70"/>
                  </a:lnTo>
                  <a:lnTo>
                    <a:pt x="37" y="96"/>
                  </a:lnTo>
                  <a:lnTo>
                    <a:pt x="35" y="126"/>
                  </a:lnTo>
                  <a:lnTo>
                    <a:pt x="37" y="157"/>
                  </a:lnTo>
                  <a:lnTo>
                    <a:pt x="49" y="182"/>
                  </a:lnTo>
                  <a:lnTo>
                    <a:pt x="67" y="201"/>
                  </a:lnTo>
                  <a:lnTo>
                    <a:pt x="93" y="215"/>
                  </a:lnTo>
                  <a:lnTo>
                    <a:pt x="123" y="220"/>
                  </a:lnTo>
                  <a:lnTo>
                    <a:pt x="149" y="217"/>
                  </a:lnTo>
                  <a:lnTo>
                    <a:pt x="170" y="206"/>
                  </a:lnTo>
                  <a:lnTo>
                    <a:pt x="186" y="189"/>
                  </a:lnTo>
                  <a:lnTo>
                    <a:pt x="211" y="208"/>
                  </a:lnTo>
                  <a:lnTo>
                    <a:pt x="205" y="217"/>
                  </a:lnTo>
                  <a:lnTo>
                    <a:pt x="193" y="229"/>
                  </a:lnTo>
                  <a:lnTo>
                    <a:pt x="174" y="238"/>
                  </a:lnTo>
                  <a:lnTo>
                    <a:pt x="151" y="248"/>
                  </a:lnTo>
                  <a:lnTo>
                    <a:pt x="121" y="250"/>
                  </a:lnTo>
                  <a:lnTo>
                    <a:pt x="86" y="245"/>
                  </a:lnTo>
                  <a:lnTo>
                    <a:pt x="56" y="231"/>
                  </a:lnTo>
                  <a:lnTo>
                    <a:pt x="32" y="213"/>
                  </a:lnTo>
                  <a:lnTo>
                    <a:pt x="14" y="187"/>
                  </a:lnTo>
                  <a:lnTo>
                    <a:pt x="2" y="157"/>
                  </a:lnTo>
                  <a:lnTo>
                    <a:pt x="0" y="126"/>
                  </a:lnTo>
                  <a:lnTo>
                    <a:pt x="4" y="84"/>
                  </a:lnTo>
                  <a:lnTo>
                    <a:pt x="21" y="49"/>
                  </a:lnTo>
                  <a:lnTo>
                    <a:pt x="49" y="24"/>
                  </a:lnTo>
                  <a:lnTo>
                    <a:pt x="83"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21">
              <a:extLst>
                <a:ext uri="{FF2B5EF4-FFF2-40B4-BE49-F238E27FC236}">
                  <a16:creationId xmlns:a16="http://schemas.microsoft.com/office/drawing/2014/main" id="{3263EE2E-385D-4439-9F23-2DD8CC79C0F5}"/>
                </a:ext>
              </a:extLst>
            </p:cNvPr>
            <p:cNvSpPr>
              <a:spLocks noEditPoints="1"/>
            </p:cNvSpPr>
            <p:nvPr userDrawn="1"/>
          </p:nvSpPr>
          <p:spPr bwMode="auto">
            <a:xfrm>
              <a:off x="7248525" y="4765676"/>
              <a:ext cx="395288" cy="396875"/>
            </a:xfrm>
            <a:custGeom>
              <a:avLst/>
              <a:gdLst>
                <a:gd name="T0" fmla="*/ 123 w 249"/>
                <a:gd name="T1" fmla="*/ 31 h 250"/>
                <a:gd name="T2" fmla="*/ 93 w 249"/>
                <a:gd name="T3" fmla="*/ 35 h 250"/>
                <a:gd name="T4" fmla="*/ 70 w 249"/>
                <a:gd name="T5" fmla="*/ 49 h 250"/>
                <a:gd name="T6" fmla="*/ 49 w 249"/>
                <a:gd name="T7" fmla="*/ 68 h 250"/>
                <a:gd name="T8" fmla="*/ 37 w 249"/>
                <a:gd name="T9" fmla="*/ 96 h 250"/>
                <a:gd name="T10" fmla="*/ 35 w 249"/>
                <a:gd name="T11" fmla="*/ 124 h 250"/>
                <a:gd name="T12" fmla="*/ 37 w 249"/>
                <a:gd name="T13" fmla="*/ 154 h 250"/>
                <a:gd name="T14" fmla="*/ 49 w 249"/>
                <a:gd name="T15" fmla="*/ 182 h 250"/>
                <a:gd name="T16" fmla="*/ 70 w 249"/>
                <a:gd name="T17" fmla="*/ 201 h 250"/>
                <a:gd name="T18" fmla="*/ 93 w 249"/>
                <a:gd name="T19" fmla="*/ 215 h 250"/>
                <a:gd name="T20" fmla="*/ 123 w 249"/>
                <a:gd name="T21" fmla="*/ 220 h 250"/>
                <a:gd name="T22" fmla="*/ 154 w 249"/>
                <a:gd name="T23" fmla="*/ 215 h 250"/>
                <a:gd name="T24" fmla="*/ 179 w 249"/>
                <a:gd name="T25" fmla="*/ 201 h 250"/>
                <a:gd name="T26" fmla="*/ 198 w 249"/>
                <a:gd name="T27" fmla="*/ 182 h 250"/>
                <a:gd name="T28" fmla="*/ 210 w 249"/>
                <a:gd name="T29" fmla="*/ 154 h 250"/>
                <a:gd name="T30" fmla="*/ 214 w 249"/>
                <a:gd name="T31" fmla="*/ 124 h 250"/>
                <a:gd name="T32" fmla="*/ 210 w 249"/>
                <a:gd name="T33" fmla="*/ 96 h 250"/>
                <a:gd name="T34" fmla="*/ 198 w 249"/>
                <a:gd name="T35" fmla="*/ 68 h 250"/>
                <a:gd name="T36" fmla="*/ 179 w 249"/>
                <a:gd name="T37" fmla="*/ 49 h 250"/>
                <a:gd name="T38" fmla="*/ 154 w 249"/>
                <a:gd name="T39" fmla="*/ 35 h 250"/>
                <a:gd name="T40" fmla="*/ 123 w 249"/>
                <a:gd name="T41" fmla="*/ 31 h 250"/>
                <a:gd name="T42" fmla="*/ 123 w 249"/>
                <a:gd name="T43" fmla="*/ 0 h 250"/>
                <a:gd name="T44" fmla="*/ 165 w 249"/>
                <a:gd name="T45" fmla="*/ 5 h 250"/>
                <a:gd name="T46" fmla="*/ 200 w 249"/>
                <a:gd name="T47" fmla="*/ 24 h 250"/>
                <a:gd name="T48" fmla="*/ 226 w 249"/>
                <a:gd name="T49" fmla="*/ 49 h 250"/>
                <a:gd name="T50" fmla="*/ 242 w 249"/>
                <a:gd name="T51" fmla="*/ 84 h 250"/>
                <a:gd name="T52" fmla="*/ 249 w 249"/>
                <a:gd name="T53" fmla="*/ 124 h 250"/>
                <a:gd name="T54" fmla="*/ 242 w 249"/>
                <a:gd name="T55" fmla="*/ 166 h 250"/>
                <a:gd name="T56" fmla="*/ 226 w 249"/>
                <a:gd name="T57" fmla="*/ 201 h 250"/>
                <a:gd name="T58" fmla="*/ 200 w 249"/>
                <a:gd name="T59" fmla="*/ 227 h 250"/>
                <a:gd name="T60" fmla="*/ 165 w 249"/>
                <a:gd name="T61" fmla="*/ 245 h 250"/>
                <a:gd name="T62" fmla="*/ 123 w 249"/>
                <a:gd name="T63" fmla="*/ 250 h 250"/>
                <a:gd name="T64" fmla="*/ 84 w 249"/>
                <a:gd name="T65" fmla="*/ 245 h 250"/>
                <a:gd name="T66" fmla="*/ 49 w 249"/>
                <a:gd name="T67" fmla="*/ 227 h 250"/>
                <a:gd name="T68" fmla="*/ 23 w 249"/>
                <a:gd name="T69" fmla="*/ 201 h 250"/>
                <a:gd name="T70" fmla="*/ 5 w 249"/>
                <a:gd name="T71" fmla="*/ 166 h 250"/>
                <a:gd name="T72" fmla="*/ 0 w 249"/>
                <a:gd name="T73" fmla="*/ 124 h 250"/>
                <a:gd name="T74" fmla="*/ 5 w 249"/>
                <a:gd name="T75" fmla="*/ 84 h 250"/>
                <a:gd name="T76" fmla="*/ 23 w 249"/>
                <a:gd name="T77" fmla="*/ 49 h 250"/>
                <a:gd name="T78" fmla="*/ 49 w 249"/>
                <a:gd name="T79" fmla="*/ 24 h 250"/>
                <a:gd name="T80" fmla="*/ 84 w 249"/>
                <a:gd name="T81" fmla="*/ 5 h 250"/>
                <a:gd name="T82" fmla="*/ 123 w 249"/>
                <a:gd name="T8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0">
                  <a:moveTo>
                    <a:pt x="123" y="31"/>
                  </a:moveTo>
                  <a:lnTo>
                    <a:pt x="93" y="35"/>
                  </a:lnTo>
                  <a:lnTo>
                    <a:pt x="70" y="49"/>
                  </a:lnTo>
                  <a:lnTo>
                    <a:pt x="49" y="68"/>
                  </a:lnTo>
                  <a:lnTo>
                    <a:pt x="37" y="96"/>
                  </a:lnTo>
                  <a:lnTo>
                    <a:pt x="35" y="124"/>
                  </a:lnTo>
                  <a:lnTo>
                    <a:pt x="37" y="154"/>
                  </a:lnTo>
                  <a:lnTo>
                    <a:pt x="49" y="182"/>
                  </a:lnTo>
                  <a:lnTo>
                    <a:pt x="70" y="201"/>
                  </a:lnTo>
                  <a:lnTo>
                    <a:pt x="93" y="215"/>
                  </a:lnTo>
                  <a:lnTo>
                    <a:pt x="123" y="220"/>
                  </a:lnTo>
                  <a:lnTo>
                    <a:pt x="154" y="215"/>
                  </a:lnTo>
                  <a:lnTo>
                    <a:pt x="179" y="201"/>
                  </a:lnTo>
                  <a:lnTo>
                    <a:pt x="198" y="182"/>
                  </a:lnTo>
                  <a:lnTo>
                    <a:pt x="210" y="154"/>
                  </a:lnTo>
                  <a:lnTo>
                    <a:pt x="214" y="124"/>
                  </a:lnTo>
                  <a:lnTo>
                    <a:pt x="210" y="96"/>
                  </a:lnTo>
                  <a:lnTo>
                    <a:pt x="198" y="68"/>
                  </a:lnTo>
                  <a:lnTo>
                    <a:pt x="179" y="49"/>
                  </a:lnTo>
                  <a:lnTo>
                    <a:pt x="154" y="35"/>
                  </a:lnTo>
                  <a:lnTo>
                    <a:pt x="123" y="31"/>
                  </a:lnTo>
                  <a:close/>
                  <a:moveTo>
                    <a:pt x="123" y="0"/>
                  </a:moveTo>
                  <a:lnTo>
                    <a:pt x="165" y="5"/>
                  </a:lnTo>
                  <a:lnTo>
                    <a:pt x="200" y="24"/>
                  </a:lnTo>
                  <a:lnTo>
                    <a:pt x="226" y="49"/>
                  </a:lnTo>
                  <a:lnTo>
                    <a:pt x="242" y="84"/>
                  </a:lnTo>
                  <a:lnTo>
                    <a:pt x="249" y="124"/>
                  </a:lnTo>
                  <a:lnTo>
                    <a:pt x="242" y="166"/>
                  </a:lnTo>
                  <a:lnTo>
                    <a:pt x="226" y="201"/>
                  </a:lnTo>
                  <a:lnTo>
                    <a:pt x="200" y="227"/>
                  </a:lnTo>
                  <a:lnTo>
                    <a:pt x="165" y="245"/>
                  </a:lnTo>
                  <a:lnTo>
                    <a:pt x="123" y="250"/>
                  </a:lnTo>
                  <a:lnTo>
                    <a:pt x="84" y="245"/>
                  </a:lnTo>
                  <a:lnTo>
                    <a:pt x="49" y="227"/>
                  </a:lnTo>
                  <a:lnTo>
                    <a:pt x="23" y="201"/>
                  </a:lnTo>
                  <a:lnTo>
                    <a:pt x="5" y="166"/>
                  </a:lnTo>
                  <a:lnTo>
                    <a:pt x="0" y="124"/>
                  </a:lnTo>
                  <a:lnTo>
                    <a:pt x="5" y="84"/>
                  </a:lnTo>
                  <a:lnTo>
                    <a:pt x="23" y="49"/>
                  </a:lnTo>
                  <a:lnTo>
                    <a:pt x="49" y="24"/>
                  </a:lnTo>
                  <a:lnTo>
                    <a:pt x="84"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22">
              <a:extLst>
                <a:ext uri="{FF2B5EF4-FFF2-40B4-BE49-F238E27FC236}">
                  <a16:creationId xmlns:a16="http://schemas.microsoft.com/office/drawing/2014/main" id="{1C444F54-FE98-4D3F-B2BF-9E943561A1B3}"/>
                </a:ext>
              </a:extLst>
            </p:cNvPr>
            <p:cNvSpPr>
              <a:spLocks/>
            </p:cNvSpPr>
            <p:nvPr userDrawn="1"/>
          </p:nvSpPr>
          <p:spPr bwMode="auto">
            <a:xfrm>
              <a:off x="7718425" y="4773613"/>
              <a:ext cx="328613" cy="381000"/>
            </a:xfrm>
            <a:custGeom>
              <a:avLst/>
              <a:gdLst>
                <a:gd name="T0" fmla="*/ 0 w 207"/>
                <a:gd name="T1" fmla="*/ 0 h 240"/>
                <a:gd name="T2" fmla="*/ 42 w 207"/>
                <a:gd name="T3" fmla="*/ 0 h 240"/>
                <a:gd name="T4" fmla="*/ 172 w 207"/>
                <a:gd name="T5" fmla="*/ 198 h 240"/>
                <a:gd name="T6" fmla="*/ 174 w 207"/>
                <a:gd name="T7" fmla="*/ 198 h 240"/>
                <a:gd name="T8" fmla="*/ 174 w 207"/>
                <a:gd name="T9" fmla="*/ 0 h 240"/>
                <a:gd name="T10" fmla="*/ 207 w 207"/>
                <a:gd name="T11" fmla="*/ 0 h 240"/>
                <a:gd name="T12" fmla="*/ 207 w 207"/>
                <a:gd name="T13" fmla="*/ 240 h 240"/>
                <a:gd name="T14" fmla="*/ 165 w 207"/>
                <a:gd name="T15" fmla="*/ 240 h 240"/>
                <a:gd name="T16" fmla="*/ 32 w 207"/>
                <a:gd name="T17" fmla="*/ 42 h 240"/>
                <a:gd name="T18" fmla="*/ 32 w 207"/>
                <a:gd name="T19" fmla="*/ 42 h 240"/>
                <a:gd name="T20" fmla="*/ 32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2" y="198"/>
                  </a:lnTo>
                  <a:lnTo>
                    <a:pt x="174" y="198"/>
                  </a:lnTo>
                  <a:lnTo>
                    <a:pt x="174" y="0"/>
                  </a:lnTo>
                  <a:lnTo>
                    <a:pt x="207" y="0"/>
                  </a:lnTo>
                  <a:lnTo>
                    <a:pt x="207" y="240"/>
                  </a:lnTo>
                  <a:lnTo>
                    <a:pt x="165" y="240"/>
                  </a:lnTo>
                  <a:lnTo>
                    <a:pt x="32" y="42"/>
                  </a:lnTo>
                  <a:lnTo>
                    <a:pt x="32" y="42"/>
                  </a:lnTo>
                  <a:lnTo>
                    <a:pt x="32"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23">
              <a:extLst>
                <a:ext uri="{FF2B5EF4-FFF2-40B4-BE49-F238E27FC236}">
                  <a16:creationId xmlns:a16="http://schemas.microsoft.com/office/drawing/2014/main" id="{70DE95AC-6559-4209-B4BF-3F7A0F99FD05}"/>
                </a:ext>
              </a:extLst>
            </p:cNvPr>
            <p:cNvSpPr>
              <a:spLocks/>
            </p:cNvSpPr>
            <p:nvPr userDrawn="1"/>
          </p:nvSpPr>
          <p:spPr bwMode="auto">
            <a:xfrm>
              <a:off x="8131175" y="4773613"/>
              <a:ext cx="328613" cy="381000"/>
            </a:xfrm>
            <a:custGeom>
              <a:avLst/>
              <a:gdLst>
                <a:gd name="T0" fmla="*/ 0 w 207"/>
                <a:gd name="T1" fmla="*/ 0 h 240"/>
                <a:gd name="T2" fmla="*/ 42 w 207"/>
                <a:gd name="T3" fmla="*/ 0 h 240"/>
                <a:gd name="T4" fmla="*/ 175 w 207"/>
                <a:gd name="T5" fmla="*/ 198 h 240"/>
                <a:gd name="T6" fmla="*/ 175 w 207"/>
                <a:gd name="T7" fmla="*/ 198 h 240"/>
                <a:gd name="T8" fmla="*/ 175 w 207"/>
                <a:gd name="T9" fmla="*/ 0 h 240"/>
                <a:gd name="T10" fmla="*/ 207 w 207"/>
                <a:gd name="T11" fmla="*/ 0 h 240"/>
                <a:gd name="T12" fmla="*/ 207 w 207"/>
                <a:gd name="T13" fmla="*/ 240 h 240"/>
                <a:gd name="T14" fmla="*/ 166 w 207"/>
                <a:gd name="T15" fmla="*/ 240 h 240"/>
                <a:gd name="T16" fmla="*/ 33 w 207"/>
                <a:gd name="T17" fmla="*/ 42 h 240"/>
                <a:gd name="T18" fmla="*/ 33 w 207"/>
                <a:gd name="T19" fmla="*/ 42 h 240"/>
                <a:gd name="T20" fmla="*/ 33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5" y="198"/>
                  </a:lnTo>
                  <a:lnTo>
                    <a:pt x="175" y="198"/>
                  </a:lnTo>
                  <a:lnTo>
                    <a:pt x="175" y="0"/>
                  </a:lnTo>
                  <a:lnTo>
                    <a:pt x="207" y="0"/>
                  </a:lnTo>
                  <a:lnTo>
                    <a:pt x="207" y="240"/>
                  </a:lnTo>
                  <a:lnTo>
                    <a:pt x="166" y="240"/>
                  </a:lnTo>
                  <a:lnTo>
                    <a:pt x="33" y="42"/>
                  </a:lnTo>
                  <a:lnTo>
                    <a:pt x="33" y="42"/>
                  </a:lnTo>
                  <a:lnTo>
                    <a:pt x="33"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24">
              <a:extLst>
                <a:ext uri="{FF2B5EF4-FFF2-40B4-BE49-F238E27FC236}">
                  <a16:creationId xmlns:a16="http://schemas.microsoft.com/office/drawing/2014/main" id="{0B3D8A17-9A89-406F-BDDA-692E691C5197}"/>
                </a:ext>
              </a:extLst>
            </p:cNvPr>
            <p:cNvSpPr>
              <a:spLocks/>
            </p:cNvSpPr>
            <p:nvPr userDrawn="1"/>
          </p:nvSpPr>
          <p:spPr bwMode="auto">
            <a:xfrm>
              <a:off x="8559800" y="4773613"/>
              <a:ext cx="252413" cy="381000"/>
            </a:xfrm>
            <a:custGeom>
              <a:avLst/>
              <a:gdLst>
                <a:gd name="T0" fmla="*/ 0 w 159"/>
                <a:gd name="T1" fmla="*/ 0 h 240"/>
                <a:gd name="T2" fmla="*/ 154 w 159"/>
                <a:gd name="T3" fmla="*/ 0 h 240"/>
                <a:gd name="T4" fmla="*/ 154 w 159"/>
                <a:gd name="T5" fmla="*/ 30 h 240"/>
                <a:gd name="T6" fmla="*/ 31 w 159"/>
                <a:gd name="T7" fmla="*/ 30 h 240"/>
                <a:gd name="T8" fmla="*/ 31 w 159"/>
                <a:gd name="T9" fmla="*/ 103 h 240"/>
                <a:gd name="T10" fmla="*/ 145 w 159"/>
                <a:gd name="T11" fmla="*/ 103 h 240"/>
                <a:gd name="T12" fmla="*/ 145 w 159"/>
                <a:gd name="T13" fmla="*/ 133 h 240"/>
                <a:gd name="T14" fmla="*/ 31 w 159"/>
                <a:gd name="T15" fmla="*/ 133 h 240"/>
                <a:gd name="T16" fmla="*/ 31 w 159"/>
                <a:gd name="T17" fmla="*/ 210 h 240"/>
                <a:gd name="T18" fmla="*/ 159 w 159"/>
                <a:gd name="T19" fmla="*/ 210 h 240"/>
                <a:gd name="T20" fmla="*/ 159 w 159"/>
                <a:gd name="T21" fmla="*/ 240 h 240"/>
                <a:gd name="T22" fmla="*/ 0 w 159"/>
                <a:gd name="T23" fmla="*/ 240 h 240"/>
                <a:gd name="T24" fmla="*/ 0 w 159"/>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240">
                  <a:moveTo>
                    <a:pt x="0" y="0"/>
                  </a:moveTo>
                  <a:lnTo>
                    <a:pt x="154" y="0"/>
                  </a:lnTo>
                  <a:lnTo>
                    <a:pt x="154" y="30"/>
                  </a:lnTo>
                  <a:lnTo>
                    <a:pt x="31" y="30"/>
                  </a:lnTo>
                  <a:lnTo>
                    <a:pt x="31" y="103"/>
                  </a:lnTo>
                  <a:lnTo>
                    <a:pt x="145" y="103"/>
                  </a:lnTo>
                  <a:lnTo>
                    <a:pt x="145" y="133"/>
                  </a:lnTo>
                  <a:lnTo>
                    <a:pt x="31" y="133"/>
                  </a:lnTo>
                  <a:lnTo>
                    <a:pt x="31" y="210"/>
                  </a:lnTo>
                  <a:lnTo>
                    <a:pt x="159" y="210"/>
                  </a:lnTo>
                  <a:lnTo>
                    <a:pt x="159"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25">
              <a:extLst>
                <a:ext uri="{FF2B5EF4-FFF2-40B4-BE49-F238E27FC236}">
                  <a16:creationId xmlns:a16="http://schemas.microsoft.com/office/drawing/2014/main" id="{6D59C8B4-43F1-48C7-90E9-E42FCC626BD3}"/>
                </a:ext>
              </a:extLst>
            </p:cNvPr>
            <p:cNvSpPr>
              <a:spLocks/>
            </p:cNvSpPr>
            <p:nvPr userDrawn="1"/>
          </p:nvSpPr>
          <p:spPr bwMode="auto">
            <a:xfrm>
              <a:off x="8863013" y="4765676"/>
              <a:ext cx="336550" cy="396875"/>
            </a:xfrm>
            <a:custGeom>
              <a:avLst/>
              <a:gdLst>
                <a:gd name="T0" fmla="*/ 123 w 212"/>
                <a:gd name="T1" fmla="*/ 0 h 250"/>
                <a:gd name="T2" fmla="*/ 156 w 212"/>
                <a:gd name="T3" fmla="*/ 3 h 250"/>
                <a:gd name="T4" fmla="*/ 184 w 212"/>
                <a:gd name="T5" fmla="*/ 17 h 250"/>
                <a:gd name="T6" fmla="*/ 207 w 212"/>
                <a:gd name="T7" fmla="*/ 38 h 250"/>
                <a:gd name="T8" fmla="*/ 179 w 212"/>
                <a:gd name="T9" fmla="*/ 56 h 250"/>
                <a:gd name="T10" fmla="*/ 165 w 212"/>
                <a:gd name="T11" fmla="*/ 42 h 250"/>
                <a:gd name="T12" fmla="*/ 144 w 212"/>
                <a:gd name="T13" fmla="*/ 33 h 250"/>
                <a:gd name="T14" fmla="*/ 123 w 212"/>
                <a:gd name="T15" fmla="*/ 31 h 250"/>
                <a:gd name="T16" fmla="*/ 93 w 212"/>
                <a:gd name="T17" fmla="*/ 35 h 250"/>
                <a:gd name="T18" fmla="*/ 68 w 212"/>
                <a:gd name="T19" fmla="*/ 49 h 250"/>
                <a:gd name="T20" fmla="*/ 49 w 212"/>
                <a:gd name="T21" fmla="*/ 70 h 250"/>
                <a:gd name="T22" fmla="*/ 37 w 212"/>
                <a:gd name="T23" fmla="*/ 96 h 250"/>
                <a:gd name="T24" fmla="*/ 33 w 212"/>
                <a:gd name="T25" fmla="*/ 126 h 250"/>
                <a:gd name="T26" fmla="*/ 37 w 212"/>
                <a:gd name="T27" fmla="*/ 157 h 250"/>
                <a:gd name="T28" fmla="*/ 49 w 212"/>
                <a:gd name="T29" fmla="*/ 182 h 250"/>
                <a:gd name="T30" fmla="*/ 68 w 212"/>
                <a:gd name="T31" fmla="*/ 201 h 250"/>
                <a:gd name="T32" fmla="*/ 93 w 212"/>
                <a:gd name="T33" fmla="*/ 215 h 250"/>
                <a:gd name="T34" fmla="*/ 123 w 212"/>
                <a:gd name="T35" fmla="*/ 220 h 250"/>
                <a:gd name="T36" fmla="*/ 147 w 212"/>
                <a:gd name="T37" fmla="*/ 217 h 250"/>
                <a:gd name="T38" fmla="*/ 168 w 212"/>
                <a:gd name="T39" fmla="*/ 206 h 250"/>
                <a:gd name="T40" fmla="*/ 184 w 212"/>
                <a:gd name="T41" fmla="*/ 189 h 250"/>
                <a:gd name="T42" fmla="*/ 212 w 212"/>
                <a:gd name="T43" fmla="*/ 208 h 250"/>
                <a:gd name="T44" fmla="*/ 205 w 212"/>
                <a:gd name="T45" fmla="*/ 217 h 250"/>
                <a:gd name="T46" fmla="*/ 193 w 212"/>
                <a:gd name="T47" fmla="*/ 229 h 250"/>
                <a:gd name="T48" fmla="*/ 175 w 212"/>
                <a:gd name="T49" fmla="*/ 238 h 250"/>
                <a:gd name="T50" fmla="*/ 151 w 212"/>
                <a:gd name="T51" fmla="*/ 248 h 250"/>
                <a:gd name="T52" fmla="*/ 121 w 212"/>
                <a:gd name="T53" fmla="*/ 250 h 250"/>
                <a:gd name="T54" fmla="*/ 86 w 212"/>
                <a:gd name="T55" fmla="*/ 245 h 250"/>
                <a:gd name="T56" fmla="*/ 56 w 212"/>
                <a:gd name="T57" fmla="*/ 231 h 250"/>
                <a:gd name="T58" fmla="*/ 33 w 212"/>
                <a:gd name="T59" fmla="*/ 213 h 250"/>
                <a:gd name="T60" fmla="*/ 14 w 212"/>
                <a:gd name="T61" fmla="*/ 187 h 250"/>
                <a:gd name="T62" fmla="*/ 2 w 212"/>
                <a:gd name="T63" fmla="*/ 157 h 250"/>
                <a:gd name="T64" fmla="*/ 0 w 212"/>
                <a:gd name="T65" fmla="*/ 126 h 250"/>
                <a:gd name="T66" fmla="*/ 5 w 212"/>
                <a:gd name="T67" fmla="*/ 84 h 250"/>
                <a:gd name="T68" fmla="*/ 21 w 212"/>
                <a:gd name="T69" fmla="*/ 49 h 250"/>
                <a:gd name="T70" fmla="*/ 49 w 212"/>
                <a:gd name="T71" fmla="*/ 24 h 250"/>
                <a:gd name="T72" fmla="*/ 82 w 212"/>
                <a:gd name="T73" fmla="*/ 5 h 250"/>
                <a:gd name="T74" fmla="*/ 123 w 212"/>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250">
                  <a:moveTo>
                    <a:pt x="123" y="0"/>
                  </a:moveTo>
                  <a:lnTo>
                    <a:pt x="156" y="3"/>
                  </a:lnTo>
                  <a:lnTo>
                    <a:pt x="184" y="17"/>
                  </a:lnTo>
                  <a:lnTo>
                    <a:pt x="207" y="38"/>
                  </a:lnTo>
                  <a:lnTo>
                    <a:pt x="179" y="56"/>
                  </a:lnTo>
                  <a:lnTo>
                    <a:pt x="165" y="42"/>
                  </a:lnTo>
                  <a:lnTo>
                    <a:pt x="144" y="33"/>
                  </a:lnTo>
                  <a:lnTo>
                    <a:pt x="123" y="31"/>
                  </a:lnTo>
                  <a:lnTo>
                    <a:pt x="93" y="35"/>
                  </a:lnTo>
                  <a:lnTo>
                    <a:pt x="68" y="49"/>
                  </a:lnTo>
                  <a:lnTo>
                    <a:pt x="49" y="70"/>
                  </a:lnTo>
                  <a:lnTo>
                    <a:pt x="37" y="96"/>
                  </a:lnTo>
                  <a:lnTo>
                    <a:pt x="33" y="126"/>
                  </a:lnTo>
                  <a:lnTo>
                    <a:pt x="37" y="157"/>
                  </a:lnTo>
                  <a:lnTo>
                    <a:pt x="49" y="182"/>
                  </a:lnTo>
                  <a:lnTo>
                    <a:pt x="68" y="201"/>
                  </a:lnTo>
                  <a:lnTo>
                    <a:pt x="93" y="215"/>
                  </a:lnTo>
                  <a:lnTo>
                    <a:pt x="123" y="220"/>
                  </a:lnTo>
                  <a:lnTo>
                    <a:pt x="147" y="217"/>
                  </a:lnTo>
                  <a:lnTo>
                    <a:pt x="168" y="206"/>
                  </a:lnTo>
                  <a:lnTo>
                    <a:pt x="184" y="189"/>
                  </a:lnTo>
                  <a:lnTo>
                    <a:pt x="212" y="208"/>
                  </a:lnTo>
                  <a:lnTo>
                    <a:pt x="205" y="217"/>
                  </a:lnTo>
                  <a:lnTo>
                    <a:pt x="193" y="229"/>
                  </a:lnTo>
                  <a:lnTo>
                    <a:pt x="175" y="238"/>
                  </a:lnTo>
                  <a:lnTo>
                    <a:pt x="151" y="248"/>
                  </a:lnTo>
                  <a:lnTo>
                    <a:pt x="121" y="250"/>
                  </a:lnTo>
                  <a:lnTo>
                    <a:pt x="86" y="245"/>
                  </a:lnTo>
                  <a:lnTo>
                    <a:pt x="56" y="231"/>
                  </a:lnTo>
                  <a:lnTo>
                    <a:pt x="33" y="213"/>
                  </a:lnTo>
                  <a:lnTo>
                    <a:pt x="14" y="187"/>
                  </a:lnTo>
                  <a:lnTo>
                    <a:pt x="2" y="157"/>
                  </a:lnTo>
                  <a:lnTo>
                    <a:pt x="0" y="126"/>
                  </a:lnTo>
                  <a:lnTo>
                    <a:pt x="5" y="84"/>
                  </a:lnTo>
                  <a:lnTo>
                    <a:pt x="21" y="49"/>
                  </a:lnTo>
                  <a:lnTo>
                    <a:pt x="49" y="24"/>
                  </a:lnTo>
                  <a:lnTo>
                    <a:pt x="82" y="5"/>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26">
              <a:extLst>
                <a:ext uri="{FF2B5EF4-FFF2-40B4-BE49-F238E27FC236}">
                  <a16:creationId xmlns:a16="http://schemas.microsoft.com/office/drawing/2014/main" id="{8FE9DE02-D405-481D-AA4A-5BF5156FCC21}"/>
                </a:ext>
              </a:extLst>
            </p:cNvPr>
            <p:cNvSpPr>
              <a:spLocks/>
            </p:cNvSpPr>
            <p:nvPr userDrawn="1"/>
          </p:nvSpPr>
          <p:spPr bwMode="auto">
            <a:xfrm>
              <a:off x="9218613" y="4773613"/>
              <a:ext cx="295275" cy="381000"/>
            </a:xfrm>
            <a:custGeom>
              <a:avLst/>
              <a:gdLst>
                <a:gd name="T0" fmla="*/ 0 w 186"/>
                <a:gd name="T1" fmla="*/ 0 h 240"/>
                <a:gd name="T2" fmla="*/ 186 w 186"/>
                <a:gd name="T3" fmla="*/ 0 h 240"/>
                <a:gd name="T4" fmla="*/ 186 w 186"/>
                <a:gd name="T5" fmla="*/ 30 h 240"/>
                <a:gd name="T6" fmla="*/ 109 w 186"/>
                <a:gd name="T7" fmla="*/ 30 h 240"/>
                <a:gd name="T8" fmla="*/ 109 w 186"/>
                <a:gd name="T9" fmla="*/ 240 h 240"/>
                <a:gd name="T10" fmla="*/ 76 w 186"/>
                <a:gd name="T11" fmla="*/ 240 h 240"/>
                <a:gd name="T12" fmla="*/ 76 w 186"/>
                <a:gd name="T13" fmla="*/ 30 h 240"/>
                <a:gd name="T14" fmla="*/ 0 w 186"/>
                <a:gd name="T15" fmla="*/ 30 h 240"/>
                <a:gd name="T16" fmla="*/ 0 w 186"/>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40">
                  <a:moveTo>
                    <a:pt x="0" y="0"/>
                  </a:moveTo>
                  <a:lnTo>
                    <a:pt x="186" y="0"/>
                  </a:lnTo>
                  <a:lnTo>
                    <a:pt x="186" y="30"/>
                  </a:lnTo>
                  <a:lnTo>
                    <a:pt x="109" y="30"/>
                  </a:lnTo>
                  <a:lnTo>
                    <a:pt x="109" y="240"/>
                  </a:lnTo>
                  <a:lnTo>
                    <a:pt x="76" y="240"/>
                  </a:lnTo>
                  <a:lnTo>
                    <a:pt x="76" y="30"/>
                  </a:lnTo>
                  <a:lnTo>
                    <a:pt x="0" y="3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27">
              <a:extLst>
                <a:ext uri="{FF2B5EF4-FFF2-40B4-BE49-F238E27FC236}">
                  <a16:creationId xmlns:a16="http://schemas.microsoft.com/office/drawing/2014/main" id="{50A1FC23-1C8C-446C-AFEF-919D11344FC7}"/>
                </a:ext>
              </a:extLst>
            </p:cNvPr>
            <p:cNvSpPr>
              <a:spLocks noChangeArrowheads="1"/>
            </p:cNvSpPr>
            <p:nvPr userDrawn="1"/>
          </p:nvSpPr>
          <p:spPr bwMode="auto">
            <a:xfrm>
              <a:off x="9569450" y="4773613"/>
              <a:ext cx="50800" cy="3810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28">
              <a:extLst>
                <a:ext uri="{FF2B5EF4-FFF2-40B4-BE49-F238E27FC236}">
                  <a16:creationId xmlns:a16="http://schemas.microsoft.com/office/drawing/2014/main" id="{BFE1875A-2710-49EB-9C82-3A8C2D77CDAB}"/>
                </a:ext>
              </a:extLst>
            </p:cNvPr>
            <p:cNvSpPr>
              <a:spLocks noEditPoints="1"/>
            </p:cNvSpPr>
            <p:nvPr userDrawn="1"/>
          </p:nvSpPr>
          <p:spPr bwMode="auto">
            <a:xfrm>
              <a:off x="9683750" y="4765676"/>
              <a:ext cx="395288" cy="396875"/>
            </a:xfrm>
            <a:custGeom>
              <a:avLst/>
              <a:gdLst>
                <a:gd name="T0" fmla="*/ 125 w 249"/>
                <a:gd name="T1" fmla="*/ 31 h 250"/>
                <a:gd name="T2" fmla="*/ 95 w 249"/>
                <a:gd name="T3" fmla="*/ 35 h 250"/>
                <a:gd name="T4" fmla="*/ 70 w 249"/>
                <a:gd name="T5" fmla="*/ 49 h 250"/>
                <a:gd name="T6" fmla="*/ 51 w 249"/>
                <a:gd name="T7" fmla="*/ 68 h 250"/>
                <a:gd name="T8" fmla="*/ 39 w 249"/>
                <a:gd name="T9" fmla="*/ 96 h 250"/>
                <a:gd name="T10" fmla="*/ 35 w 249"/>
                <a:gd name="T11" fmla="*/ 124 h 250"/>
                <a:gd name="T12" fmla="*/ 39 w 249"/>
                <a:gd name="T13" fmla="*/ 154 h 250"/>
                <a:gd name="T14" fmla="*/ 51 w 249"/>
                <a:gd name="T15" fmla="*/ 182 h 250"/>
                <a:gd name="T16" fmla="*/ 70 w 249"/>
                <a:gd name="T17" fmla="*/ 201 h 250"/>
                <a:gd name="T18" fmla="*/ 95 w 249"/>
                <a:gd name="T19" fmla="*/ 215 h 250"/>
                <a:gd name="T20" fmla="*/ 125 w 249"/>
                <a:gd name="T21" fmla="*/ 220 h 250"/>
                <a:gd name="T22" fmla="*/ 156 w 249"/>
                <a:gd name="T23" fmla="*/ 215 h 250"/>
                <a:gd name="T24" fmla="*/ 179 w 249"/>
                <a:gd name="T25" fmla="*/ 201 h 250"/>
                <a:gd name="T26" fmla="*/ 198 w 249"/>
                <a:gd name="T27" fmla="*/ 182 h 250"/>
                <a:gd name="T28" fmla="*/ 212 w 249"/>
                <a:gd name="T29" fmla="*/ 154 h 250"/>
                <a:gd name="T30" fmla="*/ 214 w 249"/>
                <a:gd name="T31" fmla="*/ 124 h 250"/>
                <a:gd name="T32" fmla="*/ 212 w 249"/>
                <a:gd name="T33" fmla="*/ 96 h 250"/>
                <a:gd name="T34" fmla="*/ 198 w 249"/>
                <a:gd name="T35" fmla="*/ 68 h 250"/>
                <a:gd name="T36" fmla="*/ 179 w 249"/>
                <a:gd name="T37" fmla="*/ 49 h 250"/>
                <a:gd name="T38" fmla="*/ 156 w 249"/>
                <a:gd name="T39" fmla="*/ 35 h 250"/>
                <a:gd name="T40" fmla="*/ 125 w 249"/>
                <a:gd name="T41" fmla="*/ 31 h 250"/>
                <a:gd name="T42" fmla="*/ 125 w 249"/>
                <a:gd name="T43" fmla="*/ 0 h 250"/>
                <a:gd name="T44" fmla="*/ 165 w 249"/>
                <a:gd name="T45" fmla="*/ 5 h 250"/>
                <a:gd name="T46" fmla="*/ 200 w 249"/>
                <a:gd name="T47" fmla="*/ 24 h 250"/>
                <a:gd name="T48" fmla="*/ 226 w 249"/>
                <a:gd name="T49" fmla="*/ 49 h 250"/>
                <a:gd name="T50" fmla="*/ 244 w 249"/>
                <a:gd name="T51" fmla="*/ 84 h 250"/>
                <a:gd name="T52" fmla="*/ 249 w 249"/>
                <a:gd name="T53" fmla="*/ 124 h 250"/>
                <a:gd name="T54" fmla="*/ 244 w 249"/>
                <a:gd name="T55" fmla="*/ 166 h 250"/>
                <a:gd name="T56" fmla="*/ 226 w 249"/>
                <a:gd name="T57" fmla="*/ 201 h 250"/>
                <a:gd name="T58" fmla="*/ 200 w 249"/>
                <a:gd name="T59" fmla="*/ 227 h 250"/>
                <a:gd name="T60" fmla="*/ 165 w 249"/>
                <a:gd name="T61" fmla="*/ 245 h 250"/>
                <a:gd name="T62" fmla="*/ 125 w 249"/>
                <a:gd name="T63" fmla="*/ 250 h 250"/>
                <a:gd name="T64" fmla="*/ 84 w 249"/>
                <a:gd name="T65" fmla="*/ 245 h 250"/>
                <a:gd name="T66" fmla="*/ 49 w 249"/>
                <a:gd name="T67" fmla="*/ 227 h 250"/>
                <a:gd name="T68" fmla="*/ 23 w 249"/>
                <a:gd name="T69" fmla="*/ 201 h 250"/>
                <a:gd name="T70" fmla="*/ 7 w 249"/>
                <a:gd name="T71" fmla="*/ 166 h 250"/>
                <a:gd name="T72" fmla="*/ 0 w 249"/>
                <a:gd name="T73" fmla="*/ 124 h 250"/>
                <a:gd name="T74" fmla="*/ 7 w 249"/>
                <a:gd name="T75" fmla="*/ 84 h 250"/>
                <a:gd name="T76" fmla="*/ 23 w 249"/>
                <a:gd name="T77" fmla="*/ 49 h 250"/>
                <a:gd name="T78" fmla="*/ 49 w 249"/>
                <a:gd name="T79" fmla="*/ 24 h 250"/>
                <a:gd name="T80" fmla="*/ 84 w 249"/>
                <a:gd name="T81" fmla="*/ 5 h 250"/>
                <a:gd name="T82" fmla="*/ 125 w 249"/>
                <a:gd name="T8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0">
                  <a:moveTo>
                    <a:pt x="125" y="31"/>
                  </a:moveTo>
                  <a:lnTo>
                    <a:pt x="95" y="35"/>
                  </a:lnTo>
                  <a:lnTo>
                    <a:pt x="70" y="49"/>
                  </a:lnTo>
                  <a:lnTo>
                    <a:pt x="51" y="68"/>
                  </a:lnTo>
                  <a:lnTo>
                    <a:pt x="39" y="96"/>
                  </a:lnTo>
                  <a:lnTo>
                    <a:pt x="35" y="124"/>
                  </a:lnTo>
                  <a:lnTo>
                    <a:pt x="39" y="154"/>
                  </a:lnTo>
                  <a:lnTo>
                    <a:pt x="51" y="182"/>
                  </a:lnTo>
                  <a:lnTo>
                    <a:pt x="70" y="201"/>
                  </a:lnTo>
                  <a:lnTo>
                    <a:pt x="95" y="215"/>
                  </a:lnTo>
                  <a:lnTo>
                    <a:pt x="125" y="220"/>
                  </a:lnTo>
                  <a:lnTo>
                    <a:pt x="156" y="215"/>
                  </a:lnTo>
                  <a:lnTo>
                    <a:pt x="179" y="201"/>
                  </a:lnTo>
                  <a:lnTo>
                    <a:pt x="198" y="182"/>
                  </a:lnTo>
                  <a:lnTo>
                    <a:pt x="212" y="154"/>
                  </a:lnTo>
                  <a:lnTo>
                    <a:pt x="214" y="124"/>
                  </a:lnTo>
                  <a:lnTo>
                    <a:pt x="212" y="96"/>
                  </a:lnTo>
                  <a:lnTo>
                    <a:pt x="198" y="68"/>
                  </a:lnTo>
                  <a:lnTo>
                    <a:pt x="179" y="49"/>
                  </a:lnTo>
                  <a:lnTo>
                    <a:pt x="156" y="35"/>
                  </a:lnTo>
                  <a:lnTo>
                    <a:pt x="125" y="31"/>
                  </a:lnTo>
                  <a:close/>
                  <a:moveTo>
                    <a:pt x="125" y="0"/>
                  </a:moveTo>
                  <a:lnTo>
                    <a:pt x="165" y="5"/>
                  </a:lnTo>
                  <a:lnTo>
                    <a:pt x="200" y="24"/>
                  </a:lnTo>
                  <a:lnTo>
                    <a:pt x="226" y="49"/>
                  </a:lnTo>
                  <a:lnTo>
                    <a:pt x="244" y="84"/>
                  </a:lnTo>
                  <a:lnTo>
                    <a:pt x="249" y="124"/>
                  </a:lnTo>
                  <a:lnTo>
                    <a:pt x="244" y="166"/>
                  </a:lnTo>
                  <a:lnTo>
                    <a:pt x="226" y="201"/>
                  </a:lnTo>
                  <a:lnTo>
                    <a:pt x="200" y="227"/>
                  </a:lnTo>
                  <a:lnTo>
                    <a:pt x="165" y="245"/>
                  </a:lnTo>
                  <a:lnTo>
                    <a:pt x="125" y="250"/>
                  </a:lnTo>
                  <a:lnTo>
                    <a:pt x="84" y="245"/>
                  </a:lnTo>
                  <a:lnTo>
                    <a:pt x="49" y="227"/>
                  </a:lnTo>
                  <a:lnTo>
                    <a:pt x="23" y="201"/>
                  </a:lnTo>
                  <a:lnTo>
                    <a:pt x="7" y="166"/>
                  </a:lnTo>
                  <a:lnTo>
                    <a:pt x="0" y="124"/>
                  </a:lnTo>
                  <a:lnTo>
                    <a:pt x="7" y="84"/>
                  </a:lnTo>
                  <a:lnTo>
                    <a:pt x="23" y="49"/>
                  </a:lnTo>
                  <a:lnTo>
                    <a:pt x="49" y="24"/>
                  </a:lnTo>
                  <a:lnTo>
                    <a:pt x="84" y="5"/>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29">
              <a:extLst>
                <a:ext uri="{FF2B5EF4-FFF2-40B4-BE49-F238E27FC236}">
                  <a16:creationId xmlns:a16="http://schemas.microsoft.com/office/drawing/2014/main" id="{BD9A8FB5-2923-47CF-A7A5-7F30C4118785}"/>
                </a:ext>
              </a:extLst>
            </p:cNvPr>
            <p:cNvSpPr>
              <a:spLocks/>
            </p:cNvSpPr>
            <p:nvPr userDrawn="1"/>
          </p:nvSpPr>
          <p:spPr bwMode="auto">
            <a:xfrm>
              <a:off x="10152063" y="4773613"/>
              <a:ext cx="328613" cy="381000"/>
            </a:xfrm>
            <a:custGeom>
              <a:avLst/>
              <a:gdLst>
                <a:gd name="T0" fmla="*/ 0 w 207"/>
                <a:gd name="T1" fmla="*/ 0 h 240"/>
                <a:gd name="T2" fmla="*/ 42 w 207"/>
                <a:gd name="T3" fmla="*/ 0 h 240"/>
                <a:gd name="T4" fmla="*/ 175 w 207"/>
                <a:gd name="T5" fmla="*/ 198 h 240"/>
                <a:gd name="T6" fmla="*/ 175 w 207"/>
                <a:gd name="T7" fmla="*/ 198 h 240"/>
                <a:gd name="T8" fmla="*/ 175 w 207"/>
                <a:gd name="T9" fmla="*/ 0 h 240"/>
                <a:gd name="T10" fmla="*/ 207 w 207"/>
                <a:gd name="T11" fmla="*/ 0 h 240"/>
                <a:gd name="T12" fmla="*/ 207 w 207"/>
                <a:gd name="T13" fmla="*/ 240 h 240"/>
                <a:gd name="T14" fmla="*/ 166 w 207"/>
                <a:gd name="T15" fmla="*/ 240 h 240"/>
                <a:gd name="T16" fmla="*/ 33 w 207"/>
                <a:gd name="T17" fmla="*/ 42 h 240"/>
                <a:gd name="T18" fmla="*/ 33 w 207"/>
                <a:gd name="T19" fmla="*/ 42 h 240"/>
                <a:gd name="T20" fmla="*/ 33 w 207"/>
                <a:gd name="T21" fmla="*/ 240 h 240"/>
                <a:gd name="T22" fmla="*/ 0 w 207"/>
                <a:gd name="T23" fmla="*/ 240 h 240"/>
                <a:gd name="T24" fmla="*/ 0 w 207"/>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40">
                  <a:moveTo>
                    <a:pt x="0" y="0"/>
                  </a:moveTo>
                  <a:lnTo>
                    <a:pt x="42" y="0"/>
                  </a:lnTo>
                  <a:lnTo>
                    <a:pt x="175" y="198"/>
                  </a:lnTo>
                  <a:lnTo>
                    <a:pt x="175" y="198"/>
                  </a:lnTo>
                  <a:lnTo>
                    <a:pt x="175" y="0"/>
                  </a:lnTo>
                  <a:lnTo>
                    <a:pt x="207" y="0"/>
                  </a:lnTo>
                  <a:lnTo>
                    <a:pt x="207" y="240"/>
                  </a:lnTo>
                  <a:lnTo>
                    <a:pt x="166" y="240"/>
                  </a:lnTo>
                  <a:lnTo>
                    <a:pt x="33" y="42"/>
                  </a:lnTo>
                  <a:lnTo>
                    <a:pt x="33" y="42"/>
                  </a:lnTo>
                  <a:lnTo>
                    <a:pt x="33" y="240"/>
                  </a:lnTo>
                  <a:lnTo>
                    <a:pt x="0" y="24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30">
              <a:extLst>
                <a:ext uri="{FF2B5EF4-FFF2-40B4-BE49-F238E27FC236}">
                  <a16:creationId xmlns:a16="http://schemas.microsoft.com/office/drawing/2014/main" id="{D006FE11-4B75-4368-8A6D-A2465F9FD365}"/>
                </a:ext>
              </a:extLst>
            </p:cNvPr>
            <p:cNvSpPr>
              <a:spLocks/>
            </p:cNvSpPr>
            <p:nvPr userDrawn="1"/>
          </p:nvSpPr>
          <p:spPr bwMode="auto">
            <a:xfrm>
              <a:off x="10547350" y="4765676"/>
              <a:ext cx="252413" cy="396875"/>
            </a:xfrm>
            <a:custGeom>
              <a:avLst/>
              <a:gdLst>
                <a:gd name="T0" fmla="*/ 89 w 159"/>
                <a:gd name="T1" fmla="*/ 0 h 250"/>
                <a:gd name="T2" fmla="*/ 114 w 159"/>
                <a:gd name="T3" fmla="*/ 3 h 250"/>
                <a:gd name="T4" fmla="*/ 138 w 159"/>
                <a:gd name="T5" fmla="*/ 10 h 250"/>
                <a:gd name="T6" fmla="*/ 156 w 159"/>
                <a:gd name="T7" fmla="*/ 26 h 250"/>
                <a:gd name="T8" fmla="*/ 131 w 159"/>
                <a:gd name="T9" fmla="*/ 52 h 250"/>
                <a:gd name="T10" fmla="*/ 114 w 159"/>
                <a:gd name="T11" fmla="*/ 35 h 250"/>
                <a:gd name="T12" fmla="*/ 89 w 159"/>
                <a:gd name="T13" fmla="*/ 31 h 250"/>
                <a:gd name="T14" fmla="*/ 66 w 159"/>
                <a:gd name="T15" fmla="*/ 33 h 250"/>
                <a:gd name="T16" fmla="*/ 52 w 159"/>
                <a:gd name="T17" fmla="*/ 42 h 250"/>
                <a:gd name="T18" fmla="*/ 45 w 159"/>
                <a:gd name="T19" fmla="*/ 54 h 250"/>
                <a:gd name="T20" fmla="*/ 42 w 159"/>
                <a:gd name="T21" fmla="*/ 66 h 250"/>
                <a:gd name="T22" fmla="*/ 47 w 159"/>
                <a:gd name="T23" fmla="*/ 84 h 250"/>
                <a:gd name="T24" fmla="*/ 56 w 159"/>
                <a:gd name="T25" fmla="*/ 94 h 250"/>
                <a:gd name="T26" fmla="*/ 73 w 159"/>
                <a:gd name="T27" fmla="*/ 103 h 250"/>
                <a:gd name="T28" fmla="*/ 91 w 159"/>
                <a:gd name="T29" fmla="*/ 110 h 250"/>
                <a:gd name="T30" fmla="*/ 110 w 159"/>
                <a:gd name="T31" fmla="*/ 115 h 250"/>
                <a:gd name="T32" fmla="*/ 128 w 159"/>
                <a:gd name="T33" fmla="*/ 124 h 250"/>
                <a:gd name="T34" fmla="*/ 145 w 159"/>
                <a:gd name="T35" fmla="*/ 136 h 250"/>
                <a:gd name="T36" fmla="*/ 156 w 159"/>
                <a:gd name="T37" fmla="*/ 152 h 250"/>
                <a:gd name="T38" fmla="*/ 159 w 159"/>
                <a:gd name="T39" fmla="*/ 178 h 250"/>
                <a:gd name="T40" fmla="*/ 156 w 159"/>
                <a:gd name="T41" fmla="*/ 203 h 250"/>
                <a:gd name="T42" fmla="*/ 145 w 159"/>
                <a:gd name="T43" fmla="*/ 222 h 250"/>
                <a:gd name="T44" fmla="*/ 126 w 159"/>
                <a:gd name="T45" fmla="*/ 238 h 250"/>
                <a:gd name="T46" fmla="*/ 103 w 159"/>
                <a:gd name="T47" fmla="*/ 248 h 250"/>
                <a:gd name="T48" fmla="*/ 77 w 159"/>
                <a:gd name="T49" fmla="*/ 250 h 250"/>
                <a:gd name="T50" fmla="*/ 47 w 159"/>
                <a:gd name="T51" fmla="*/ 248 h 250"/>
                <a:gd name="T52" fmla="*/ 21 w 159"/>
                <a:gd name="T53" fmla="*/ 236 h 250"/>
                <a:gd name="T54" fmla="*/ 0 w 159"/>
                <a:gd name="T55" fmla="*/ 217 h 250"/>
                <a:gd name="T56" fmla="*/ 26 w 159"/>
                <a:gd name="T57" fmla="*/ 194 h 250"/>
                <a:gd name="T58" fmla="*/ 40 w 159"/>
                <a:gd name="T59" fmla="*/ 210 h 250"/>
                <a:gd name="T60" fmla="*/ 59 w 159"/>
                <a:gd name="T61" fmla="*/ 217 h 250"/>
                <a:gd name="T62" fmla="*/ 77 w 159"/>
                <a:gd name="T63" fmla="*/ 220 h 250"/>
                <a:gd name="T64" fmla="*/ 93 w 159"/>
                <a:gd name="T65" fmla="*/ 217 h 250"/>
                <a:gd name="T66" fmla="*/ 110 w 159"/>
                <a:gd name="T67" fmla="*/ 210 h 250"/>
                <a:gd name="T68" fmla="*/ 121 w 159"/>
                <a:gd name="T69" fmla="*/ 199 h 250"/>
                <a:gd name="T70" fmla="*/ 126 w 159"/>
                <a:gd name="T71" fmla="*/ 180 h 250"/>
                <a:gd name="T72" fmla="*/ 121 w 159"/>
                <a:gd name="T73" fmla="*/ 166 h 250"/>
                <a:gd name="T74" fmla="*/ 110 w 159"/>
                <a:gd name="T75" fmla="*/ 154 h 250"/>
                <a:gd name="T76" fmla="*/ 96 w 159"/>
                <a:gd name="T77" fmla="*/ 147 h 250"/>
                <a:gd name="T78" fmla="*/ 77 w 159"/>
                <a:gd name="T79" fmla="*/ 140 h 250"/>
                <a:gd name="T80" fmla="*/ 56 w 159"/>
                <a:gd name="T81" fmla="*/ 133 h 250"/>
                <a:gd name="T82" fmla="*/ 38 w 159"/>
                <a:gd name="T83" fmla="*/ 126 h 250"/>
                <a:gd name="T84" fmla="*/ 21 w 159"/>
                <a:gd name="T85" fmla="*/ 112 h 250"/>
                <a:gd name="T86" fmla="*/ 12 w 159"/>
                <a:gd name="T87" fmla="*/ 94 h 250"/>
                <a:gd name="T88" fmla="*/ 7 w 159"/>
                <a:gd name="T89" fmla="*/ 66 h 250"/>
                <a:gd name="T90" fmla="*/ 10 w 159"/>
                <a:gd name="T91" fmla="*/ 49 h 250"/>
                <a:gd name="T92" fmla="*/ 19 w 159"/>
                <a:gd name="T93" fmla="*/ 31 h 250"/>
                <a:gd name="T94" fmla="*/ 35 w 159"/>
                <a:gd name="T95" fmla="*/ 14 h 250"/>
                <a:gd name="T96" fmla="*/ 59 w 159"/>
                <a:gd name="T97" fmla="*/ 3 h 250"/>
                <a:gd name="T98" fmla="*/ 89 w 159"/>
                <a:gd name="T9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0">
                  <a:moveTo>
                    <a:pt x="89" y="0"/>
                  </a:moveTo>
                  <a:lnTo>
                    <a:pt x="114" y="3"/>
                  </a:lnTo>
                  <a:lnTo>
                    <a:pt x="138" y="10"/>
                  </a:lnTo>
                  <a:lnTo>
                    <a:pt x="156" y="26"/>
                  </a:lnTo>
                  <a:lnTo>
                    <a:pt x="131" y="52"/>
                  </a:lnTo>
                  <a:lnTo>
                    <a:pt x="114" y="35"/>
                  </a:lnTo>
                  <a:lnTo>
                    <a:pt x="89" y="31"/>
                  </a:lnTo>
                  <a:lnTo>
                    <a:pt x="66" y="33"/>
                  </a:lnTo>
                  <a:lnTo>
                    <a:pt x="52" y="42"/>
                  </a:lnTo>
                  <a:lnTo>
                    <a:pt x="45" y="54"/>
                  </a:lnTo>
                  <a:lnTo>
                    <a:pt x="42" y="66"/>
                  </a:lnTo>
                  <a:lnTo>
                    <a:pt x="47" y="84"/>
                  </a:lnTo>
                  <a:lnTo>
                    <a:pt x="56" y="94"/>
                  </a:lnTo>
                  <a:lnTo>
                    <a:pt x="73" y="103"/>
                  </a:lnTo>
                  <a:lnTo>
                    <a:pt x="91" y="110"/>
                  </a:lnTo>
                  <a:lnTo>
                    <a:pt x="110" y="115"/>
                  </a:lnTo>
                  <a:lnTo>
                    <a:pt x="128" y="124"/>
                  </a:lnTo>
                  <a:lnTo>
                    <a:pt x="145" y="136"/>
                  </a:lnTo>
                  <a:lnTo>
                    <a:pt x="156" y="152"/>
                  </a:lnTo>
                  <a:lnTo>
                    <a:pt x="159" y="178"/>
                  </a:lnTo>
                  <a:lnTo>
                    <a:pt x="156" y="203"/>
                  </a:lnTo>
                  <a:lnTo>
                    <a:pt x="145" y="222"/>
                  </a:lnTo>
                  <a:lnTo>
                    <a:pt x="126" y="238"/>
                  </a:lnTo>
                  <a:lnTo>
                    <a:pt x="103" y="248"/>
                  </a:lnTo>
                  <a:lnTo>
                    <a:pt x="77" y="250"/>
                  </a:lnTo>
                  <a:lnTo>
                    <a:pt x="47" y="248"/>
                  </a:lnTo>
                  <a:lnTo>
                    <a:pt x="21" y="236"/>
                  </a:lnTo>
                  <a:lnTo>
                    <a:pt x="0" y="217"/>
                  </a:lnTo>
                  <a:lnTo>
                    <a:pt x="26" y="194"/>
                  </a:lnTo>
                  <a:lnTo>
                    <a:pt x="40" y="210"/>
                  </a:lnTo>
                  <a:lnTo>
                    <a:pt x="59" y="217"/>
                  </a:lnTo>
                  <a:lnTo>
                    <a:pt x="77" y="220"/>
                  </a:lnTo>
                  <a:lnTo>
                    <a:pt x="93" y="217"/>
                  </a:lnTo>
                  <a:lnTo>
                    <a:pt x="110" y="210"/>
                  </a:lnTo>
                  <a:lnTo>
                    <a:pt x="121" y="199"/>
                  </a:lnTo>
                  <a:lnTo>
                    <a:pt x="126" y="180"/>
                  </a:lnTo>
                  <a:lnTo>
                    <a:pt x="121" y="166"/>
                  </a:lnTo>
                  <a:lnTo>
                    <a:pt x="110" y="154"/>
                  </a:lnTo>
                  <a:lnTo>
                    <a:pt x="96" y="147"/>
                  </a:lnTo>
                  <a:lnTo>
                    <a:pt x="77" y="140"/>
                  </a:lnTo>
                  <a:lnTo>
                    <a:pt x="56" y="133"/>
                  </a:lnTo>
                  <a:lnTo>
                    <a:pt x="38" y="126"/>
                  </a:lnTo>
                  <a:lnTo>
                    <a:pt x="21" y="112"/>
                  </a:lnTo>
                  <a:lnTo>
                    <a:pt x="12" y="94"/>
                  </a:lnTo>
                  <a:lnTo>
                    <a:pt x="7" y="66"/>
                  </a:lnTo>
                  <a:lnTo>
                    <a:pt x="10" y="49"/>
                  </a:lnTo>
                  <a:lnTo>
                    <a:pt x="19" y="31"/>
                  </a:lnTo>
                  <a:lnTo>
                    <a:pt x="35" y="14"/>
                  </a:lnTo>
                  <a:lnTo>
                    <a:pt x="59" y="3"/>
                  </a:lnTo>
                  <a:lnTo>
                    <a:pt x="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31">
              <a:extLst>
                <a:ext uri="{FF2B5EF4-FFF2-40B4-BE49-F238E27FC236}">
                  <a16:creationId xmlns:a16="http://schemas.microsoft.com/office/drawing/2014/main" id="{65C9CAA0-65C0-41DF-87AB-707836166A19}"/>
                </a:ext>
              </a:extLst>
            </p:cNvPr>
            <p:cNvSpPr>
              <a:spLocks/>
            </p:cNvSpPr>
            <p:nvPr userDrawn="1"/>
          </p:nvSpPr>
          <p:spPr bwMode="auto">
            <a:xfrm>
              <a:off x="4743450" y="5280026"/>
              <a:ext cx="239713" cy="382588"/>
            </a:xfrm>
            <a:custGeom>
              <a:avLst/>
              <a:gdLst>
                <a:gd name="T0" fmla="*/ 0 w 151"/>
                <a:gd name="T1" fmla="*/ 0 h 241"/>
                <a:gd name="T2" fmla="*/ 151 w 151"/>
                <a:gd name="T3" fmla="*/ 0 h 241"/>
                <a:gd name="T4" fmla="*/ 151 w 151"/>
                <a:gd name="T5" fmla="*/ 31 h 241"/>
                <a:gd name="T6" fmla="*/ 33 w 151"/>
                <a:gd name="T7" fmla="*/ 31 h 241"/>
                <a:gd name="T8" fmla="*/ 33 w 151"/>
                <a:gd name="T9" fmla="*/ 105 h 241"/>
                <a:gd name="T10" fmla="*/ 142 w 151"/>
                <a:gd name="T11" fmla="*/ 105 h 241"/>
                <a:gd name="T12" fmla="*/ 142 w 151"/>
                <a:gd name="T13" fmla="*/ 136 h 241"/>
                <a:gd name="T14" fmla="*/ 33 w 151"/>
                <a:gd name="T15" fmla="*/ 136 h 241"/>
                <a:gd name="T16" fmla="*/ 33 w 151"/>
                <a:gd name="T17" fmla="*/ 241 h 241"/>
                <a:gd name="T18" fmla="*/ 0 w 151"/>
                <a:gd name="T19" fmla="*/ 241 h 241"/>
                <a:gd name="T20" fmla="*/ 0 w 151"/>
                <a:gd name="T2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241">
                  <a:moveTo>
                    <a:pt x="0" y="0"/>
                  </a:moveTo>
                  <a:lnTo>
                    <a:pt x="151" y="0"/>
                  </a:lnTo>
                  <a:lnTo>
                    <a:pt x="151" y="31"/>
                  </a:lnTo>
                  <a:lnTo>
                    <a:pt x="33" y="31"/>
                  </a:lnTo>
                  <a:lnTo>
                    <a:pt x="33" y="105"/>
                  </a:lnTo>
                  <a:lnTo>
                    <a:pt x="142" y="105"/>
                  </a:lnTo>
                  <a:lnTo>
                    <a:pt x="142" y="136"/>
                  </a:lnTo>
                  <a:lnTo>
                    <a:pt x="33" y="136"/>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32">
              <a:extLst>
                <a:ext uri="{FF2B5EF4-FFF2-40B4-BE49-F238E27FC236}">
                  <a16:creationId xmlns:a16="http://schemas.microsoft.com/office/drawing/2014/main" id="{B60FBEDB-2491-45C7-B661-CAAAD5CA1903}"/>
                </a:ext>
              </a:extLst>
            </p:cNvPr>
            <p:cNvSpPr>
              <a:spLocks noEditPoints="1"/>
            </p:cNvSpPr>
            <p:nvPr userDrawn="1"/>
          </p:nvSpPr>
          <p:spPr bwMode="auto">
            <a:xfrm>
              <a:off x="5021263" y="5268913"/>
              <a:ext cx="395288" cy="400050"/>
            </a:xfrm>
            <a:custGeom>
              <a:avLst/>
              <a:gdLst>
                <a:gd name="T0" fmla="*/ 125 w 249"/>
                <a:gd name="T1" fmla="*/ 33 h 252"/>
                <a:gd name="T2" fmla="*/ 95 w 249"/>
                <a:gd name="T3" fmla="*/ 38 h 252"/>
                <a:gd name="T4" fmla="*/ 70 w 249"/>
                <a:gd name="T5" fmla="*/ 49 h 252"/>
                <a:gd name="T6" fmla="*/ 51 w 249"/>
                <a:gd name="T7" fmla="*/ 70 h 252"/>
                <a:gd name="T8" fmla="*/ 39 w 249"/>
                <a:gd name="T9" fmla="*/ 98 h 252"/>
                <a:gd name="T10" fmla="*/ 35 w 249"/>
                <a:gd name="T11" fmla="*/ 126 h 252"/>
                <a:gd name="T12" fmla="*/ 39 w 249"/>
                <a:gd name="T13" fmla="*/ 157 h 252"/>
                <a:gd name="T14" fmla="*/ 51 w 249"/>
                <a:gd name="T15" fmla="*/ 182 h 252"/>
                <a:gd name="T16" fmla="*/ 70 w 249"/>
                <a:gd name="T17" fmla="*/ 203 h 252"/>
                <a:gd name="T18" fmla="*/ 95 w 249"/>
                <a:gd name="T19" fmla="*/ 217 h 252"/>
                <a:gd name="T20" fmla="*/ 125 w 249"/>
                <a:gd name="T21" fmla="*/ 222 h 252"/>
                <a:gd name="T22" fmla="*/ 156 w 249"/>
                <a:gd name="T23" fmla="*/ 217 h 252"/>
                <a:gd name="T24" fmla="*/ 179 w 249"/>
                <a:gd name="T25" fmla="*/ 203 h 252"/>
                <a:gd name="T26" fmla="*/ 200 w 249"/>
                <a:gd name="T27" fmla="*/ 182 h 252"/>
                <a:gd name="T28" fmla="*/ 212 w 249"/>
                <a:gd name="T29" fmla="*/ 157 h 252"/>
                <a:gd name="T30" fmla="*/ 214 w 249"/>
                <a:gd name="T31" fmla="*/ 126 h 252"/>
                <a:gd name="T32" fmla="*/ 212 w 249"/>
                <a:gd name="T33" fmla="*/ 98 h 252"/>
                <a:gd name="T34" fmla="*/ 200 w 249"/>
                <a:gd name="T35" fmla="*/ 70 h 252"/>
                <a:gd name="T36" fmla="*/ 179 w 249"/>
                <a:gd name="T37" fmla="*/ 49 h 252"/>
                <a:gd name="T38" fmla="*/ 156 w 249"/>
                <a:gd name="T39" fmla="*/ 38 h 252"/>
                <a:gd name="T40" fmla="*/ 125 w 249"/>
                <a:gd name="T41" fmla="*/ 33 h 252"/>
                <a:gd name="T42" fmla="*/ 125 w 249"/>
                <a:gd name="T43" fmla="*/ 0 h 252"/>
                <a:gd name="T44" fmla="*/ 165 w 249"/>
                <a:gd name="T45" fmla="*/ 7 h 252"/>
                <a:gd name="T46" fmla="*/ 200 w 249"/>
                <a:gd name="T47" fmla="*/ 26 h 252"/>
                <a:gd name="T48" fmla="*/ 226 w 249"/>
                <a:gd name="T49" fmla="*/ 52 h 252"/>
                <a:gd name="T50" fmla="*/ 244 w 249"/>
                <a:gd name="T51" fmla="*/ 87 h 252"/>
                <a:gd name="T52" fmla="*/ 249 w 249"/>
                <a:gd name="T53" fmla="*/ 126 h 252"/>
                <a:gd name="T54" fmla="*/ 244 w 249"/>
                <a:gd name="T55" fmla="*/ 168 h 252"/>
                <a:gd name="T56" fmla="*/ 226 w 249"/>
                <a:gd name="T57" fmla="*/ 203 h 252"/>
                <a:gd name="T58" fmla="*/ 200 w 249"/>
                <a:gd name="T59" fmla="*/ 229 h 252"/>
                <a:gd name="T60" fmla="*/ 165 w 249"/>
                <a:gd name="T61" fmla="*/ 248 h 252"/>
                <a:gd name="T62" fmla="*/ 125 w 249"/>
                <a:gd name="T63" fmla="*/ 252 h 252"/>
                <a:gd name="T64" fmla="*/ 84 w 249"/>
                <a:gd name="T65" fmla="*/ 248 h 252"/>
                <a:gd name="T66" fmla="*/ 49 w 249"/>
                <a:gd name="T67" fmla="*/ 229 h 252"/>
                <a:gd name="T68" fmla="*/ 23 w 249"/>
                <a:gd name="T69" fmla="*/ 203 h 252"/>
                <a:gd name="T70" fmla="*/ 7 w 249"/>
                <a:gd name="T71" fmla="*/ 168 h 252"/>
                <a:gd name="T72" fmla="*/ 0 w 249"/>
                <a:gd name="T73" fmla="*/ 126 h 252"/>
                <a:gd name="T74" fmla="*/ 7 w 249"/>
                <a:gd name="T75" fmla="*/ 87 h 252"/>
                <a:gd name="T76" fmla="*/ 23 w 249"/>
                <a:gd name="T77" fmla="*/ 52 h 252"/>
                <a:gd name="T78" fmla="*/ 49 w 249"/>
                <a:gd name="T79" fmla="*/ 26 h 252"/>
                <a:gd name="T80" fmla="*/ 84 w 249"/>
                <a:gd name="T81" fmla="*/ 7 h 252"/>
                <a:gd name="T82" fmla="*/ 125 w 249"/>
                <a:gd name="T8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2">
                  <a:moveTo>
                    <a:pt x="125" y="33"/>
                  </a:moveTo>
                  <a:lnTo>
                    <a:pt x="95" y="38"/>
                  </a:lnTo>
                  <a:lnTo>
                    <a:pt x="70" y="49"/>
                  </a:lnTo>
                  <a:lnTo>
                    <a:pt x="51" y="70"/>
                  </a:lnTo>
                  <a:lnTo>
                    <a:pt x="39" y="98"/>
                  </a:lnTo>
                  <a:lnTo>
                    <a:pt x="35" y="126"/>
                  </a:lnTo>
                  <a:lnTo>
                    <a:pt x="39" y="157"/>
                  </a:lnTo>
                  <a:lnTo>
                    <a:pt x="51" y="182"/>
                  </a:lnTo>
                  <a:lnTo>
                    <a:pt x="70" y="203"/>
                  </a:lnTo>
                  <a:lnTo>
                    <a:pt x="95" y="217"/>
                  </a:lnTo>
                  <a:lnTo>
                    <a:pt x="125" y="222"/>
                  </a:lnTo>
                  <a:lnTo>
                    <a:pt x="156" y="217"/>
                  </a:lnTo>
                  <a:lnTo>
                    <a:pt x="179" y="203"/>
                  </a:lnTo>
                  <a:lnTo>
                    <a:pt x="200" y="182"/>
                  </a:lnTo>
                  <a:lnTo>
                    <a:pt x="212" y="157"/>
                  </a:lnTo>
                  <a:lnTo>
                    <a:pt x="214" y="126"/>
                  </a:lnTo>
                  <a:lnTo>
                    <a:pt x="212" y="98"/>
                  </a:lnTo>
                  <a:lnTo>
                    <a:pt x="200" y="70"/>
                  </a:lnTo>
                  <a:lnTo>
                    <a:pt x="179" y="49"/>
                  </a:lnTo>
                  <a:lnTo>
                    <a:pt x="156" y="38"/>
                  </a:lnTo>
                  <a:lnTo>
                    <a:pt x="125" y="33"/>
                  </a:lnTo>
                  <a:close/>
                  <a:moveTo>
                    <a:pt x="125" y="0"/>
                  </a:moveTo>
                  <a:lnTo>
                    <a:pt x="165" y="7"/>
                  </a:lnTo>
                  <a:lnTo>
                    <a:pt x="200" y="26"/>
                  </a:lnTo>
                  <a:lnTo>
                    <a:pt x="226" y="52"/>
                  </a:lnTo>
                  <a:lnTo>
                    <a:pt x="244" y="87"/>
                  </a:lnTo>
                  <a:lnTo>
                    <a:pt x="249" y="126"/>
                  </a:lnTo>
                  <a:lnTo>
                    <a:pt x="244" y="168"/>
                  </a:lnTo>
                  <a:lnTo>
                    <a:pt x="226" y="203"/>
                  </a:lnTo>
                  <a:lnTo>
                    <a:pt x="200" y="229"/>
                  </a:lnTo>
                  <a:lnTo>
                    <a:pt x="165" y="248"/>
                  </a:lnTo>
                  <a:lnTo>
                    <a:pt x="125" y="252"/>
                  </a:lnTo>
                  <a:lnTo>
                    <a:pt x="84" y="248"/>
                  </a:lnTo>
                  <a:lnTo>
                    <a:pt x="49" y="229"/>
                  </a:lnTo>
                  <a:lnTo>
                    <a:pt x="23" y="203"/>
                  </a:lnTo>
                  <a:lnTo>
                    <a:pt x="7" y="168"/>
                  </a:lnTo>
                  <a:lnTo>
                    <a:pt x="0" y="126"/>
                  </a:lnTo>
                  <a:lnTo>
                    <a:pt x="7" y="87"/>
                  </a:lnTo>
                  <a:lnTo>
                    <a:pt x="23" y="52"/>
                  </a:lnTo>
                  <a:lnTo>
                    <a:pt x="49" y="26"/>
                  </a:lnTo>
                  <a:lnTo>
                    <a:pt x="84" y="7"/>
                  </a:lnTo>
                  <a:lnTo>
                    <a:pt x="12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33">
              <a:extLst>
                <a:ext uri="{FF2B5EF4-FFF2-40B4-BE49-F238E27FC236}">
                  <a16:creationId xmlns:a16="http://schemas.microsoft.com/office/drawing/2014/main" id="{C7394692-1D5B-4A3A-BE52-4CB6852F469D}"/>
                </a:ext>
              </a:extLst>
            </p:cNvPr>
            <p:cNvSpPr>
              <a:spLocks noEditPoints="1"/>
            </p:cNvSpPr>
            <p:nvPr userDrawn="1"/>
          </p:nvSpPr>
          <p:spPr bwMode="auto">
            <a:xfrm>
              <a:off x="5483225" y="5280026"/>
              <a:ext cx="269875" cy="382588"/>
            </a:xfrm>
            <a:custGeom>
              <a:avLst/>
              <a:gdLst>
                <a:gd name="T0" fmla="*/ 32 w 170"/>
                <a:gd name="T1" fmla="*/ 28 h 241"/>
                <a:gd name="T2" fmla="*/ 32 w 170"/>
                <a:gd name="T3" fmla="*/ 105 h 241"/>
                <a:gd name="T4" fmla="*/ 74 w 170"/>
                <a:gd name="T5" fmla="*/ 105 h 241"/>
                <a:gd name="T6" fmla="*/ 90 w 170"/>
                <a:gd name="T7" fmla="*/ 105 h 241"/>
                <a:gd name="T8" fmla="*/ 104 w 170"/>
                <a:gd name="T9" fmla="*/ 101 h 241"/>
                <a:gd name="T10" fmla="*/ 116 w 170"/>
                <a:gd name="T11" fmla="*/ 96 h 241"/>
                <a:gd name="T12" fmla="*/ 123 w 170"/>
                <a:gd name="T13" fmla="*/ 84 h 241"/>
                <a:gd name="T14" fmla="*/ 125 w 170"/>
                <a:gd name="T15" fmla="*/ 68 h 241"/>
                <a:gd name="T16" fmla="*/ 123 w 170"/>
                <a:gd name="T17" fmla="*/ 52 h 241"/>
                <a:gd name="T18" fmla="*/ 116 w 170"/>
                <a:gd name="T19" fmla="*/ 40 h 241"/>
                <a:gd name="T20" fmla="*/ 104 w 170"/>
                <a:gd name="T21" fmla="*/ 33 h 241"/>
                <a:gd name="T22" fmla="*/ 90 w 170"/>
                <a:gd name="T23" fmla="*/ 31 h 241"/>
                <a:gd name="T24" fmla="*/ 74 w 170"/>
                <a:gd name="T25" fmla="*/ 28 h 241"/>
                <a:gd name="T26" fmla="*/ 32 w 170"/>
                <a:gd name="T27" fmla="*/ 28 h 241"/>
                <a:gd name="T28" fmla="*/ 0 w 170"/>
                <a:gd name="T29" fmla="*/ 0 h 241"/>
                <a:gd name="T30" fmla="*/ 83 w 170"/>
                <a:gd name="T31" fmla="*/ 0 h 241"/>
                <a:gd name="T32" fmla="*/ 111 w 170"/>
                <a:gd name="T33" fmla="*/ 3 h 241"/>
                <a:gd name="T34" fmla="*/ 130 w 170"/>
                <a:gd name="T35" fmla="*/ 12 h 241"/>
                <a:gd name="T36" fmla="*/ 144 w 170"/>
                <a:gd name="T37" fmla="*/ 24 h 241"/>
                <a:gd name="T38" fmla="*/ 153 w 170"/>
                <a:gd name="T39" fmla="*/ 38 h 241"/>
                <a:gd name="T40" fmla="*/ 158 w 170"/>
                <a:gd name="T41" fmla="*/ 52 h 241"/>
                <a:gd name="T42" fmla="*/ 160 w 170"/>
                <a:gd name="T43" fmla="*/ 68 h 241"/>
                <a:gd name="T44" fmla="*/ 156 w 170"/>
                <a:gd name="T45" fmla="*/ 89 h 241"/>
                <a:gd name="T46" fmla="*/ 144 w 170"/>
                <a:gd name="T47" fmla="*/ 110 h 241"/>
                <a:gd name="T48" fmla="*/ 125 w 170"/>
                <a:gd name="T49" fmla="*/ 124 h 241"/>
                <a:gd name="T50" fmla="*/ 102 w 170"/>
                <a:gd name="T51" fmla="*/ 131 h 241"/>
                <a:gd name="T52" fmla="*/ 170 w 170"/>
                <a:gd name="T53" fmla="*/ 241 h 241"/>
                <a:gd name="T54" fmla="*/ 130 w 170"/>
                <a:gd name="T55" fmla="*/ 241 h 241"/>
                <a:gd name="T56" fmla="*/ 69 w 170"/>
                <a:gd name="T57" fmla="*/ 133 h 241"/>
                <a:gd name="T58" fmla="*/ 32 w 170"/>
                <a:gd name="T59" fmla="*/ 133 h 241"/>
                <a:gd name="T60" fmla="*/ 32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2" y="28"/>
                  </a:moveTo>
                  <a:lnTo>
                    <a:pt x="32" y="105"/>
                  </a:lnTo>
                  <a:lnTo>
                    <a:pt x="74" y="105"/>
                  </a:lnTo>
                  <a:lnTo>
                    <a:pt x="90" y="105"/>
                  </a:lnTo>
                  <a:lnTo>
                    <a:pt x="104" y="101"/>
                  </a:lnTo>
                  <a:lnTo>
                    <a:pt x="116" y="96"/>
                  </a:lnTo>
                  <a:lnTo>
                    <a:pt x="123" y="84"/>
                  </a:lnTo>
                  <a:lnTo>
                    <a:pt x="125" y="68"/>
                  </a:lnTo>
                  <a:lnTo>
                    <a:pt x="123" y="52"/>
                  </a:lnTo>
                  <a:lnTo>
                    <a:pt x="116" y="40"/>
                  </a:lnTo>
                  <a:lnTo>
                    <a:pt x="104" y="33"/>
                  </a:lnTo>
                  <a:lnTo>
                    <a:pt x="90" y="31"/>
                  </a:lnTo>
                  <a:lnTo>
                    <a:pt x="74" y="28"/>
                  </a:lnTo>
                  <a:lnTo>
                    <a:pt x="32" y="28"/>
                  </a:lnTo>
                  <a:close/>
                  <a:moveTo>
                    <a:pt x="0" y="0"/>
                  </a:moveTo>
                  <a:lnTo>
                    <a:pt x="83" y="0"/>
                  </a:lnTo>
                  <a:lnTo>
                    <a:pt x="111" y="3"/>
                  </a:lnTo>
                  <a:lnTo>
                    <a:pt x="130" y="12"/>
                  </a:lnTo>
                  <a:lnTo>
                    <a:pt x="144" y="24"/>
                  </a:lnTo>
                  <a:lnTo>
                    <a:pt x="153" y="38"/>
                  </a:lnTo>
                  <a:lnTo>
                    <a:pt x="158" y="52"/>
                  </a:lnTo>
                  <a:lnTo>
                    <a:pt x="160" y="68"/>
                  </a:lnTo>
                  <a:lnTo>
                    <a:pt x="156" y="89"/>
                  </a:lnTo>
                  <a:lnTo>
                    <a:pt x="144" y="110"/>
                  </a:lnTo>
                  <a:lnTo>
                    <a:pt x="125" y="124"/>
                  </a:lnTo>
                  <a:lnTo>
                    <a:pt x="102" y="131"/>
                  </a:lnTo>
                  <a:lnTo>
                    <a:pt x="170" y="241"/>
                  </a:lnTo>
                  <a:lnTo>
                    <a:pt x="130" y="241"/>
                  </a:lnTo>
                  <a:lnTo>
                    <a:pt x="69" y="133"/>
                  </a:lnTo>
                  <a:lnTo>
                    <a:pt x="32" y="133"/>
                  </a:lnTo>
                  <a:lnTo>
                    <a:pt x="3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34">
              <a:extLst>
                <a:ext uri="{FF2B5EF4-FFF2-40B4-BE49-F238E27FC236}">
                  <a16:creationId xmlns:a16="http://schemas.microsoft.com/office/drawing/2014/main" id="{1F1940BD-EDC4-43F8-A4E2-6D056A9942F6}"/>
                </a:ext>
              </a:extLst>
            </p:cNvPr>
            <p:cNvSpPr>
              <a:spLocks noEditPoints="1"/>
            </p:cNvSpPr>
            <p:nvPr userDrawn="1"/>
          </p:nvSpPr>
          <p:spPr bwMode="auto">
            <a:xfrm>
              <a:off x="5895975" y="5280026"/>
              <a:ext cx="373063" cy="382588"/>
            </a:xfrm>
            <a:custGeom>
              <a:avLst/>
              <a:gdLst>
                <a:gd name="T0" fmla="*/ 117 w 235"/>
                <a:gd name="T1" fmla="*/ 42 h 241"/>
                <a:gd name="T2" fmla="*/ 72 w 235"/>
                <a:gd name="T3" fmla="*/ 152 h 241"/>
                <a:gd name="T4" fmla="*/ 163 w 235"/>
                <a:gd name="T5" fmla="*/ 152 h 241"/>
                <a:gd name="T6" fmla="*/ 119 w 235"/>
                <a:gd name="T7" fmla="*/ 42 h 241"/>
                <a:gd name="T8" fmla="*/ 117 w 235"/>
                <a:gd name="T9" fmla="*/ 42 h 241"/>
                <a:gd name="T10" fmla="*/ 105 w 235"/>
                <a:gd name="T11" fmla="*/ 0 h 241"/>
                <a:gd name="T12" fmla="*/ 135 w 235"/>
                <a:gd name="T13" fmla="*/ 0 h 241"/>
                <a:gd name="T14" fmla="*/ 235 w 235"/>
                <a:gd name="T15" fmla="*/ 241 h 241"/>
                <a:gd name="T16" fmla="*/ 198 w 235"/>
                <a:gd name="T17" fmla="*/ 241 h 241"/>
                <a:gd name="T18" fmla="*/ 175 w 235"/>
                <a:gd name="T19" fmla="*/ 180 h 241"/>
                <a:gd name="T20" fmla="*/ 61 w 235"/>
                <a:gd name="T21" fmla="*/ 180 h 241"/>
                <a:gd name="T22" fmla="*/ 38 w 235"/>
                <a:gd name="T23" fmla="*/ 241 h 241"/>
                <a:gd name="T24" fmla="*/ 0 w 235"/>
                <a:gd name="T25" fmla="*/ 241 h 241"/>
                <a:gd name="T26" fmla="*/ 105 w 235"/>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41">
                  <a:moveTo>
                    <a:pt x="117" y="42"/>
                  </a:moveTo>
                  <a:lnTo>
                    <a:pt x="72" y="152"/>
                  </a:lnTo>
                  <a:lnTo>
                    <a:pt x="163" y="152"/>
                  </a:lnTo>
                  <a:lnTo>
                    <a:pt x="119" y="42"/>
                  </a:lnTo>
                  <a:lnTo>
                    <a:pt x="117" y="42"/>
                  </a:lnTo>
                  <a:close/>
                  <a:moveTo>
                    <a:pt x="105" y="0"/>
                  </a:moveTo>
                  <a:lnTo>
                    <a:pt x="135" y="0"/>
                  </a:lnTo>
                  <a:lnTo>
                    <a:pt x="235" y="241"/>
                  </a:lnTo>
                  <a:lnTo>
                    <a:pt x="198" y="241"/>
                  </a:lnTo>
                  <a:lnTo>
                    <a:pt x="175" y="180"/>
                  </a:lnTo>
                  <a:lnTo>
                    <a:pt x="61" y="180"/>
                  </a:lnTo>
                  <a:lnTo>
                    <a:pt x="38" y="241"/>
                  </a:lnTo>
                  <a:lnTo>
                    <a:pt x="0" y="241"/>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35">
              <a:extLst>
                <a:ext uri="{FF2B5EF4-FFF2-40B4-BE49-F238E27FC236}">
                  <a16:creationId xmlns:a16="http://schemas.microsoft.com/office/drawing/2014/main" id="{8F46F961-D81B-4055-B6D7-E6EE66017066}"/>
                </a:ext>
              </a:extLst>
            </p:cNvPr>
            <p:cNvSpPr>
              <a:spLocks/>
            </p:cNvSpPr>
            <p:nvPr userDrawn="1"/>
          </p:nvSpPr>
          <p:spPr bwMode="auto">
            <a:xfrm>
              <a:off x="6421438" y="5268913"/>
              <a:ext cx="254000" cy="400050"/>
            </a:xfrm>
            <a:custGeom>
              <a:avLst/>
              <a:gdLst>
                <a:gd name="T0" fmla="*/ 88 w 160"/>
                <a:gd name="T1" fmla="*/ 0 h 252"/>
                <a:gd name="T2" fmla="*/ 114 w 160"/>
                <a:gd name="T3" fmla="*/ 3 h 252"/>
                <a:gd name="T4" fmla="*/ 137 w 160"/>
                <a:gd name="T5" fmla="*/ 12 h 252"/>
                <a:gd name="T6" fmla="*/ 158 w 160"/>
                <a:gd name="T7" fmla="*/ 28 h 252"/>
                <a:gd name="T8" fmla="*/ 130 w 160"/>
                <a:gd name="T9" fmla="*/ 54 h 252"/>
                <a:gd name="T10" fmla="*/ 114 w 160"/>
                <a:gd name="T11" fmla="*/ 38 h 252"/>
                <a:gd name="T12" fmla="*/ 88 w 160"/>
                <a:gd name="T13" fmla="*/ 33 h 252"/>
                <a:gd name="T14" fmla="*/ 65 w 160"/>
                <a:gd name="T15" fmla="*/ 35 h 252"/>
                <a:gd name="T16" fmla="*/ 51 w 160"/>
                <a:gd name="T17" fmla="*/ 45 h 252"/>
                <a:gd name="T18" fmla="*/ 44 w 160"/>
                <a:gd name="T19" fmla="*/ 56 h 252"/>
                <a:gd name="T20" fmla="*/ 42 w 160"/>
                <a:gd name="T21" fmla="*/ 68 h 252"/>
                <a:gd name="T22" fmla="*/ 46 w 160"/>
                <a:gd name="T23" fmla="*/ 84 h 252"/>
                <a:gd name="T24" fmla="*/ 56 w 160"/>
                <a:gd name="T25" fmla="*/ 96 h 252"/>
                <a:gd name="T26" fmla="*/ 72 w 160"/>
                <a:gd name="T27" fmla="*/ 105 h 252"/>
                <a:gd name="T28" fmla="*/ 91 w 160"/>
                <a:gd name="T29" fmla="*/ 110 h 252"/>
                <a:gd name="T30" fmla="*/ 112 w 160"/>
                <a:gd name="T31" fmla="*/ 117 h 252"/>
                <a:gd name="T32" fmla="*/ 130 w 160"/>
                <a:gd name="T33" fmla="*/ 126 h 252"/>
                <a:gd name="T34" fmla="*/ 144 w 160"/>
                <a:gd name="T35" fmla="*/ 138 h 252"/>
                <a:gd name="T36" fmla="*/ 156 w 160"/>
                <a:gd name="T37" fmla="*/ 154 h 252"/>
                <a:gd name="T38" fmla="*/ 160 w 160"/>
                <a:gd name="T39" fmla="*/ 180 h 252"/>
                <a:gd name="T40" fmla="*/ 156 w 160"/>
                <a:gd name="T41" fmla="*/ 203 h 252"/>
                <a:gd name="T42" fmla="*/ 144 w 160"/>
                <a:gd name="T43" fmla="*/ 224 h 252"/>
                <a:gd name="T44" fmla="*/ 125 w 160"/>
                <a:gd name="T45" fmla="*/ 241 h 252"/>
                <a:gd name="T46" fmla="*/ 102 w 160"/>
                <a:gd name="T47" fmla="*/ 250 h 252"/>
                <a:gd name="T48" fmla="*/ 77 w 160"/>
                <a:gd name="T49" fmla="*/ 252 h 252"/>
                <a:gd name="T50" fmla="*/ 46 w 160"/>
                <a:gd name="T51" fmla="*/ 250 h 252"/>
                <a:gd name="T52" fmla="*/ 21 w 160"/>
                <a:gd name="T53" fmla="*/ 238 h 252"/>
                <a:gd name="T54" fmla="*/ 0 w 160"/>
                <a:gd name="T55" fmla="*/ 220 h 252"/>
                <a:gd name="T56" fmla="*/ 28 w 160"/>
                <a:gd name="T57" fmla="*/ 196 h 252"/>
                <a:gd name="T58" fmla="*/ 42 w 160"/>
                <a:gd name="T59" fmla="*/ 210 h 252"/>
                <a:gd name="T60" fmla="*/ 58 w 160"/>
                <a:gd name="T61" fmla="*/ 220 h 252"/>
                <a:gd name="T62" fmla="*/ 77 w 160"/>
                <a:gd name="T63" fmla="*/ 222 h 252"/>
                <a:gd name="T64" fmla="*/ 93 w 160"/>
                <a:gd name="T65" fmla="*/ 220 h 252"/>
                <a:gd name="T66" fmla="*/ 109 w 160"/>
                <a:gd name="T67" fmla="*/ 213 h 252"/>
                <a:gd name="T68" fmla="*/ 121 w 160"/>
                <a:gd name="T69" fmla="*/ 201 h 252"/>
                <a:gd name="T70" fmla="*/ 125 w 160"/>
                <a:gd name="T71" fmla="*/ 182 h 252"/>
                <a:gd name="T72" fmla="*/ 121 w 160"/>
                <a:gd name="T73" fmla="*/ 168 h 252"/>
                <a:gd name="T74" fmla="*/ 109 w 160"/>
                <a:gd name="T75" fmla="*/ 157 h 252"/>
                <a:gd name="T76" fmla="*/ 95 w 160"/>
                <a:gd name="T77" fmla="*/ 150 h 252"/>
                <a:gd name="T78" fmla="*/ 77 w 160"/>
                <a:gd name="T79" fmla="*/ 143 h 252"/>
                <a:gd name="T80" fmla="*/ 56 w 160"/>
                <a:gd name="T81" fmla="*/ 136 h 252"/>
                <a:gd name="T82" fmla="*/ 37 w 160"/>
                <a:gd name="T83" fmla="*/ 126 h 252"/>
                <a:gd name="T84" fmla="*/ 23 w 160"/>
                <a:gd name="T85" fmla="*/ 115 h 252"/>
                <a:gd name="T86" fmla="*/ 11 w 160"/>
                <a:gd name="T87" fmla="*/ 96 h 252"/>
                <a:gd name="T88" fmla="*/ 7 w 160"/>
                <a:gd name="T89" fmla="*/ 68 h 252"/>
                <a:gd name="T90" fmla="*/ 11 w 160"/>
                <a:gd name="T91" fmla="*/ 52 h 252"/>
                <a:gd name="T92" fmla="*/ 18 w 160"/>
                <a:gd name="T93" fmla="*/ 33 h 252"/>
                <a:gd name="T94" fmla="*/ 35 w 160"/>
                <a:gd name="T95" fmla="*/ 17 h 252"/>
                <a:gd name="T96" fmla="*/ 58 w 160"/>
                <a:gd name="T97" fmla="*/ 5 h 252"/>
                <a:gd name="T98" fmla="*/ 88 w 160"/>
                <a:gd name="T9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252">
                  <a:moveTo>
                    <a:pt x="88" y="0"/>
                  </a:moveTo>
                  <a:lnTo>
                    <a:pt x="114" y="3"/>
                  </a:lnTo>
                  <a:lnTo>
                    <a:pt x="137" y="12"/>
                  </a:lnTo>
                  <a:lnTo>
                    <a:pt x="158" y="28"/>
                  </a:lnTo>
                  <a:lnTo>
                    <a:pt x="130" y="54"/>
                  </a:lnTo>
                  <a:lnTo>
                    <a:pt x="114" y="38"/>
                  </a:lnTo>
                  <a:lnTo>
                    <a:pt x="88" y="33"/>
                  </a:lnTo>
                  <a:lnTo>
                    <a:pt x="65" y="35"/>
                  </a:lnTo>
                  <a:lnTo>
                    <a:pt x="51" y="45"/>
                  </a:lnTo>
                  <a:lnTo>
                    <a:pt x="44" y="56"/>
                  </a:lnTo>
                  <a:lnTo>
                    <a:pt x="42" y="68"/>
                  </a:lnTo>
                  <a:lnTo>
                    <a:pt x="46" y="84"/>
                  </a:lnTo>
                  <a:lnTo>
                    <a:pt x="56" y="96"/>
                  </a:lnTo>
                  <a:lnTo>
                    <a:pt x="72" y="105"/>
                  </a:lnTo>
                  <a:lnTo>
                    <a:pt x="91" y="110"/>
                  </a:lnTo>
                  <a:lnTo>
                    <a:pt x="112" y="117"/>
                  </a:lnTo>
                  <a:lnTo>
                    <a:pt x="130" y="126"/>
                  </a:lnTo>
                  <a:lnTo>
                    <a:pt x="144" y="138"/>
                  </a:lnTo>
                  <a:lnTo>
                    <a:pt x="156" y="154"/>
                  </a:lnTo>
                  <a:lnTo>
                    <a:pt x="160" y="180"/>
                  </a:lnTo>
                  <a:lnTo>
                    <a:pt x="156" y="203"/>
                  </a:lnTo>
                  <a:lnTo>
                    <a:pt x="144" y="224"/>
                  </a:lnTo>
                  <a:lnTo>
                    <a:pt x="125" y="241"/>
                  </a:lnTo>
                  <a:lnTo>
                    <a:pt x="102" y="250"/>
                  </a:lnTo>
                  <a:lnTo>
                    <a:pt x="77" y="252"/>
                  </a:lnTo>
                  <a:lnTo>
                    <a:pt x="46" y="250"/>
                  </a:lnTo>
                  <a:lnTo>
                    <a:pt x="21" y="238"/>
                  </a:lnTo>
                  <a:lnTo>
                    <a:pt x="0" y="220"/>
                  </a:lnTo>
                  <a:lnTo>
                    <a:pt x="28" y="196"/>
                  </a:lnTo>
                  <a:lnTo>
                    <a:pt x="42" y="210"/>
                  </a:lnTo>
                  <a:lnTo>
                    <a:pt x="58" y="220"/>
                  </a:lnTo>
                  <a:lnTo>
                    <a:pt x="77" y="222"/>
                  </a:lnTo>
                  <a:lnTo>
                    <a:pt x="93" y="220"/>
                  </a:lnTo>
                  <a:lnTo>
                    <a:pt x="109" y="213"/>
                  </a:lnTo>
                  <a:lnTo>
                    <a:pt x="121" y="201"/>
                  </a:lnTo>
                  <a:lnTo>
                    <a:pt x="125" y="182"/>
                  </a:lnTo>
                  <a:lnTo>
                    <a:pt x="121" y="168"/>
                  </a:lnTo>
                  <a:lnTo>
                    <a:pt x="109" y="157"/>
                  </a:lnTo>
                  <a:lnTo>
                    <a:pt x="95" y="150"/>
                  </a:lnTo>
                  <a:lnTo>
                    <a:pt x="77" y="143"/>
                  </a:lnTo>
                  <a:lnTo>
                    <a:pt x="56" y="136"/>
                  </a:lnTo>
                  <a:lnTo>
                    <a:pt x="37" y="126"/>
                  </a:lnTo>
                  <a:lnTo>
                    <a:pt x="23" y="115"/>
                  </a:lnTo>
                  <a:lnTo>
                    <a:pt x="11" y="96"/>
                  </a:lnTo>
                  <a:lnTo>
                    <a:pt x="7" y="68"/>
                  </a:lnTo>
                  <a:lnTo>
                    <a:pt x="11" y="52"/>
                  </a:lnTo>
                  <a:lnTo>
                    <a:pt x="18" y="33"/>
                  </a:lnTo>
                  <a:lnTo>
                    <a:pt x="35" y="17"/>
                  </a:lnTo>
                  <a:lnTo>
                    <a:pt x="58" y="5"/>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36">
              <a:extLst>
                <a:ext uri="{FF2B5EF4-FFF2-40B4-BE49-F238E27FC236}">
                  <a16:creationId xmlns:a16="http://schemas.microsoft.com/office/drawing/2014/main" id="{23FC9197-304A-4963-9AF0-BDBBA594EB85}"/>
                </a:ext>
              </a:extLst>
            </p:cNvPr>
            <p:cNvSpPr>
              <a:spLocks/>
            </p:cNvSpPr>
            <p:nvPr userDrawn="1"/>
          </p:nvSpPr>
          <p:spPr bwMode="auto">
            <a:xfrm>
              <a:off x="6738938" y="5280026"/>
              <a:ext cx="395288" cy="382588"/>
            </a:xfrm>
            <a:custGeom>
              <a:avLst/>
              <a:gdLst>
                <a:gd name="T0" fmla="*/ 0 w 249"/>
                <a:gd name="T1" fmla="*/ 0 h 241"/>
                <a:gd name="T2" fmla="*/ 49 w 249"/>
                <a:gd name="T3" fmla="*/ 0 h 241"/>
                <a:gd name="T4" fmla="*/ 123 w 249"/>
                <a:gd name="T5" fmla="*/ 182 h 241"/>
                <a:gd name="T6" fmla="*/ 126 w 249"/>
                <a:gd name="T7" fmla="*/ 182 h 241"/>
                <a:gd name="T8" fmla="*/ 200 w 249"/>
                <a:gd name="T9" fmla="*/ 0 h 241"/>
                <a:gd name="T10" fmla="*/ 249 w 249"/>
                <a:gd name="T11" fmla="*/ 0 h 241"/>
                <a:gd name="T12" fmla="*/ 249 w 249"/>
                <a:gd name="T13" fmla="*/ 241 h 241"/>
                <a:gd name="T14" fmla="*/ 216 w 249"/>
                <a:gd name="T15" fmla="*/ 241 h 241"/>
                <a:gd name="T16" fmla="*/ 216 w 249"/>
                <a:gd name="T17" fmla="*/ 42 h 241"/>
                <a:gd name="T18" fmla="*/ 216 w 249"/>
                <a:gd name="T19" fmla="*/ 42 h 241"/>
                <a:gd name="T20" fmla="*/ 135 w 249"/>
                <a:gd name="T21" fmla="*/ 241 h 241"/>
                <a:gd name="T22" fmla="*/ 114 w 249"/>
                <a:gd name="T23" fmla="*/ 241 h 241"/>
                <a:gd name="T24" fmla="*/ 33 w 249"/>
                <a:gd name="T25" fmla="*/ 42 h 241"/>
                <a:gd name="T26" fmla="*/ 33 w 249"/>
                <a:gd name="T27" fmla="*/ 42 h 241"/>
                <a:gd name="T28" fmla="*/ 33 w 249"/>
                <a:gd name="T29" fmla="*/ 241 h 241"/>
                <a:gd name="T30" fmla="*/ 0 w 249"/>
                <a:gd name="T31" fmla="*/ 241 h 241"/>
                <a:gd name="T32" fmla="*/ 0 w 249"/>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41">
                  <a:moveTo>
                    <a:pt x="0" y="0"/>
                  </a:moveTo>
                  <a:lnTo>
                    <a:pt x="49" y="0"/>
                  </a:lnTo>
                  <a:lnTo>
                    <a:pt x="123" y="182"/>
                  </a:lnTo>
                  <a:lnTo>
                    <a:pt x="126" y="182"/>
                  </a:lnTo>
                  <a:lnTo>
                    <a:pt x="200" y="0"/>
                  </a:lnTo>
                  <a:lnTo>
                    <a:pt x="249" y="0"/>
                  </a:lnTo>
                  <a:lnTo>
                    <a:pt x="249" y="241"/>
                  </a:lnTo>
                  <a:lnTo>
                    <a:pt x="216" y="241"/>
                  </a:lnTo>
                  <a:lnTo>
                    <a:pt x="216" y="42"/>
                  </a:lnTo>
                  <a:lnTo>
                    <a:pt x="216" y="42"/>
                  </a:lnTo>
                  <a:lnTo>
                    <a:pt x="135" y="241"/>
                  </a:lnTo>
                  <a:lnTo>
                    <a:pt x="114" y="241"/>
                  </a:lnTo>
                  <a:lnTo>
                    <a:pt x="33" y="42"/>
                  </a:lnTo>
                  <a:lnTo>
                    <a:pt x="33" y="42"/>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37">
              <a:extLst>
                <a:ext uri="{FF2B5EF4-FFF2-40B4-BE49-F238E27FC236}">
                  <a16:creationId xmlns:a16="http://schemas.microsoft.com/office/drawing/2014/main" id="{B9971C12-812F-4F4A-AB6E-542EBA9C6AC7}"/>
                </a:ext>
              </a:extLst>
            </p:cNvPr>
            <p:cNvSpPr>
              <a:spLocks noEditPoints="1"/>
            </p:cNvSpPr>
            <p:nvPr userDrawn="1"/>
          </p:nvSpPr>
          <p:spPr bwMode="auto">
            <a:xfrm>
              <a:off x="7170738" y="5280026"/>
              <a:ext cx="377825" cy="382588"/>
            </a:xfrm>
            <a:custGeom>
              <a:avLst/>
              <a:gdLst>
                <a:gd name="T0" fmla="*/ 119 w 238"/>
                <a:gd name="T1" fmla="*/ 42 h 241"/>
                <a:gd name="T2" fmla="*/ 72 w 238"/>
                <a:gd name="T3" fmla="*/ 152 h 241"/>
                <a:gd name="T4" fmla="*/ 163 w 238"/>
                <a:gd name="T5" fmla="*/ 152 h 241"/>
                <a:gd name="T6" fmla="*/ 119 w 238"/>
                <a:gd name="T7" fmla="*/ 42 h 241"/>
                <a:gd name="T8" fmla="*/ 119 w 238"/>
                <a:gd name="T9" fmla="*/ 42 h 241"/>
                <a:gd name="T10" fmla="*/ 105 w 238"/>
                <a:gd name="T11" fmla="*/ 0 h 241"/>
                <a:gd name="T12" fmla="*/ 135 w 238"/>
                <a:gd name="T13" fmla="*/ 0 h 241"/>
                <a:gd name="T14" fmla="*/ 238 w 238"/>
                <a:gd name="T15" fmla="*/ 241 h 241"/>
                <a:gd name="T16" fmla="*/ 200 w 238"/>
                <a:gd name="T17" fmla="*/ 241 h 241"/>
                <a:gd name="T18" fmla="*/ 175 w 238"/>
                <a:gd name="T19" fmla="*/ 180 h 241"/>
                <a:gd name="T20" fmla="*/ 61 w 238"/>
                <a:gd name="T21" fmla="*/ 180 h 241"/>
                <a:gd name="T22" fmla="*/ 37 w 238"/>
                <a:gd name="T23" fmla="*/ 241 h 241"/>
                <a:gd name="T24" fmla="*/ 0 w 238"/>
                <a:gd name="T25" fmla="*/ 241 h 241"/>
                <a:gd name="T26" fmla="*/ 105 w 238"/>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41">
                  <a:moveTo>
                    <a:pt x="119" y="42"/>
                  </a:moveTo>
                  <a:lnTo>
                    <a:pt x="72" y="152"/>
                  </a:lnTo>
                  <a:lnTo>
                    <a:pt x="163" y="152"/>
                  </a:lnTo>
                  <a:lnTo>
                    <a:pt x="119" y="42"/>
                  </a:lnTo>
                  <a:lnTo>
                    <a:pt x="119" y="42"/>
                  </a:lnTo>
                  <a:close/>
                  <a:moveTo>
                    <a:pt x="105" y="0"/>
                  </a:moveTo>
                  <a:lnTo>
                    <a:pt x="135" y="0"/>
                  </a:lnTo>
                  <a:lnTo>
                    <a:pt x="238" y="241"/>
                  </a:lnTo>
                  <a:lnTo>
                    <a:pt x="200" y="241"/>
                  </a:lnTo>
                  <a:lnTo>
                    <a:pt x="175" y="180"/>
                  </a:lnTo>
                  <a:lnTo>
                    <a:pt x="61" y="180"/>
                  </a:lnTo>
                  <a:lnTo>
                    <a:pt x="37" y="241"/>
                  </a:lnTo>
                  <a:lnTo>
                    <a:pt x="0" y="241"/>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38">
              <a:extLst>
                <a:ext uri="{FF2B5EF4-FFF2-40B4-BE49-F238E27FC236}">
                  <a16:creationId xmlns:a16="http://schemas.microsoft.com/office/drawing/2014/main" id="{5E8976EB-26F3-46F3-B521-3B821CE21916}"/>
                </a:ext>
              </a:extLst>
            </p:cNvPr>
            <p:cNvSpPr>
              <a:spLocks noEditPoints="1"/>
            </p:cNvSpPr>
            <p:nvPr userDrawn="1"/>
          </p:nvSpPr>
          <p:spPr bwMode="auto">
            <a:xfrm>
              <a:off x="7588250" y="5280026"/>
              <a:ext cx="269875" cy="382588"/>
            </a:xfrm>
            <a:custGeom>
              <a:avLst/>
              <a:gdLst>
                <a:gd name="T0" fmla="*/ 33 w 170"/>
                <a:gd name="T1" fmla="*/ 28 h 241"/>
                <a:gd name="T2" fmla="*/ 33 w 170"/>
                <a:gd name="T3" fmla="*/ 105 h 241"/>
                <a:gd name="T4" fmla="*/ 75 w 170"/>
                <a:gd name="T5" fmla="*/ 105 h 241"/>
                <a:gd name="T6" fmla="*/ 91 w 170"/>
                <a:gd name="T7" fmla="*/ 105 h 241"/>
                <a:gd name="T8" fmla="*/ 105 w 170"/>
                <a:gd name="T9" fmla="*/ 101 h 241"/>
                <a:gd name="T10" fmla="*/ 117 w 170"/>
                <a:gd name="T11" fmla="*/ 96 h 241"/>
                <a:gd name="T12" fmla="*/ 124 w 170"/>
                <a:gd name="T13" fmla="*/ 84 h 241"/>
                <a:gd name="T14" fmla="*/ 126 w 170"/>
                <a:gd name="T15" fmla="*/ 68 h 241"/>
                <a:gd name="T16" fmla="*/ 124 w 170"/>
                <a:gd name="T17" fmla="*/ 52 h 241"/>
                <a:gd name="T18" fmla="*/ 117 w 170"/>
                <a:gd name="T19" fmla="*/ 40 h 241"/>
                <a:gd name="T20" fmla="*/ 105 w 170"/>
                <a:gd name="T21" fmla="*/ 33 h 241"/>
                <a:gd name="T22" fmla="*/ 91 w 170"/>
                <a:gd name="T23" fmla="*/ 31 h 241"/>
                <a:gd name="T24" fmla="*/ 75 w 170"/>
                <a:gd name="T25" fmla="*/ 28 h 241"/>
                <a:gd name="T26" fmla="*/ 33 w 170"/>
                <a:gd name="T27" fmla="*/ 28 h 241"/>
                <a:gd name="T28" fmla="*/ 0 w 170"/>
                <a:gd name="T29" fmla="*/ 0 h 241"/>
                <a:gd name="T30" fmla="*/ 84 w 170"/>
                <a:gd name="T31" fmla="*/ 0 h 241"/>
                <a:gd name="T32" fmla="*/ 112 w 170"/>
                <a:gd name="T33" fmla="*/ 3 h 241"/>
                <a:gd name="T34" fmla="*/ 131 w 170"/>
                <a:gd name="T35" fmla="*/ 12 h 241"/>
                <a:gd name="T36" fmla="*/ 145 w 170"/>
                <a:gd name="T37" fmla="*/ 24 h 241"/>
                <a:gd name="T38" fmla="*/ 154 w 170"/>
                <a:gd name="T39" fmla="*/ 38 h 241"/>
                <a:gd name="T40" fmla="*/ 158 w 170"/>
                <a:gd name="T41" fmla="*/ 52 h 241"/>
                <a:gd name="T42" fmla="*/ 161 w 170"/>
                <a:gd name="T43" fmla="*/ 68 h 241"/>
                <a:gd name="T44" fmla="*/ 156 w 170"/>
                <a:gd name="T45" fmla="*/ 89 h 241"/>
                <a:gd name="T46" fmla="*/ 145 w 170"/>
                <a:gd name="T47" fmla="*/ 110 h 241"/>
                <a:gd name="T48" fmla="*/ 126 w 170"/>
                <a:gd name="T49" fmla="*/ 124 h 241"/>
                <a:gd name="T50" fmla="*/ 103 w 170"/>
                <a:gd name="T51" fmla="*/ 131 h 241"/>
                <a:gd name="T52" fmla="*/ 170 w 170"/>
                <a:gd name="T53" fmla="*/ 241 h 241"/>
                <a:gd name="T54" fmla="*/ 128 w 170"/>
                <a:gd name="T55" fmla="*/ 241 h 241"/>
                <a:gd name="T56" fmla="*/ 68 w 170"/>
                <a:gd name="T57" fmla="*/ 133 h 241"/>
                <a:gd name="T58" fmla="*/ 33 w 170"/>
                <a:gd name="T59" fmla="*/ 133 h 241"/>
                <a:gd name="T60" fmla="*/ 33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3" y="28"/>
                  </a:moveTo>
                  <a:lnTo>
                    <a:pt x="33" y="105"/>
                  </a:lnTo>
                  <a:lnTo>
                    <a:pt x="75" y="105"/>
                  </a:lnTo>
                  <a:lnTo>
                    <a:pt x="91" y="105"/>
                  </a:lnTo>
                  <a:lnTo>
                    <a:pt x="105" y="101"/>
                  </a:lnTo>
                  <a:lnTo>
                    <a:pt x="117" y="96"/>
                  </a:lnTo>
                  <a:lnTo>
                    <a:pt x="124" y="84"/>
                  </a:lnTo>
                  <a:lnTo>
                    <a:pt x="126" y="68"/>
                  </a:lnTo>
                  <a:lnTo>
                    <a:pt x="124" y="52"/>
                  </a:lnTo>
                  <a:lnTo>
                    <a:pt x="117" y="40"/>
                  </a:lnTo>
                  <a:lnTo>
                    <a:pt x="105" y="33"/>
                  </a:lnTo>
                  <a:lnTo>
                    <a:pt x="91" y="31"/>
                  </a:lnTo>
                  <a:lnTo>
                    <a:pt x="75" y="28"/>
                  </a:lnTo>
                  <a:lnTo>
                    <a:pt x="33" y="28"/>
                  </a:lnTo>
                  <a:close/>
                  <a:moveTo>
                    <a:pt x="0" y="0"/>
                  </a:moveTo>
                  <a:lnTo>
                    <a:pt x="84" y="0"/>
                  </a:lnTo>
                  <a:lnTo>
                    <a:pt x="112" y="3"/>
                  </a:lnTo>
                  <a:lnTo>
                    <a:pt x="131" y="12"/>
                  </a:lnTo>
                  <a:lnTo>
                    <a:pt x="145" y="24"/>
                  </a:lnTo>
                  <a:lnTo>
                    <a:pt x="154" y="38"/>
                  </a:lnTo>
                  <a:lnTo>
                    <a:pt x="158" y="52"/>
                  </a:lnTo>
                  <a:lnTo>
                    <a:pt x="161" y="68"/>
                  </a:lnTo>
                  <a:lnTo>
                    <a:pt x="156" y="89"/>
                  </a:lnTo>
                  <a:lnTo>
                    <a:pt x="145" y="110"/>
                  </a:lnTo>
                  <a:lnTo>
                    <a:pt x="126" y="124"/>
                  </a:lnTo>
                  <a:lnTo>
                    <a:pt x="103" y="131"/>
                  </a:lnTo>
                  <a:lnTo>
                    <a:pt x="170" y="241"/>
                  </a:lnTo>
                  <a:lnTo>
                    <a:pt x="128" y="241"/>
                  </a:lnTo>
                  <a:lnTo>
                    <a:pt x="68" y="133"/>
                  </a:lnTo>
                  <a:lnTo>
                    <a:pt x="33" y="133"/>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39">
              <a:extLst>
                <a:ext uri="{FF2B5EF4-FFF2-40B4-BE49-F238E27FC236}">
                  <a16:creationId xmlns:a16="http://schemas.microsoft.com/office/drawing/2014/main" id="{67ECA2D0-2E7D-4616-8EF0-D7325EC2EE1A}"/>
                </a:ext>
              </a:extLst>
            </p:cNvPr>
            <p:cNvSpPr>
              <a:spLocks/>
            </p:cNvSpPr>
            <p:nvPr userDrawn="1"/>
          </p:nvSpPr>
          <p:spPr bwMode="auto">
            <a:xfrm>
              <a:off x="7866063" y="5280026"/>
              <a:ext cx="295275" cy="382588"/>
            </a:xfrm>
            <a:custGeom>
              <a:avLst/>
              <a:gdLst>
                <a:gd name="T0" fmla="*/ 0 w 186"/>
                <a:gd name="T1" fmla="*/ 0 h 241"/>
                <a:gd name="T2" fmla="*/ 186 w 186"/>
                <a:gd name="T3" fmla="*/ 0 h 241"/>
                <a:gd name="T4" fmla="*/ 186 w 186"/>
                <a:gd name="T5" fmla="*/ 31 h 241"/>
                <a:gd name="T6" fmla="*/ 109 w 186"/>
                <a:gd name="T7" fmla="*/ 31 h 241"/>
                <a:gd name="T8" fmla="*/ 109 w 186"/>
                <a:gd name="T9" fmla="*/ 241 h 241"/>
                <a:gd name="T10" fmla="*/ 77 w 186"/>
                <a:gd name="T11" fmla="*/ 241 h 241"/>
                <a:gd name="T12" fmla="*/ 77 w 186"/>
                <a:gd name="T13" fmla="*/ 31 h 241"/>
                <a:gd name="T14" fmla="*/ 0 w 186"/>
                <a:gd name="T15" fmla="*/ 31 h 241"/>
                <a:gd name="T16" fmla="*/ 0 w 186"/>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41">
                  <a:moveTo>
                    <a:pt x="0" y="0"/>
                  </a:moveTo>
                  <a:lnTo>
                    <a:pt x="186" y="0"/>
                  </a:lnTo>
                  <a:lnTo>
                    <a:pt x="186" y="31"/>
                  </a:lnTo>
                  <a:lnTo>
                    <a:pt x="109" y="31"/>
                  </a:lnTo>
                  <a:lnTo>
                    <a:pt x="109" y="241"/>
                  </a:lnTo>
                  <a:lnTo>
                    <a:pt x="77" y="241"/>
                  </a:lnTo>
                  <a:lnTo>
                    <a:pt x="77" y="31"/>
                  </a:lnTo>
                  <a:lnTo>
                    <a:pt x="0" y="3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40">
              <a:extLst>
                <a:ext uri="{FF2B5EF4-FFF2-40B4-BE49-F238E27FC236}">
                  <a16:creationId xmlns:a16="http://schemas.microsoft.com/office/drawing/2014/main" id="{1FF5B2F2-E920-434E-A3C7-3DF026735A86}"/>
                </a:ext>
              </a:extLst>
            </p:cNvPr>
            <p:cNvSpPr>
              <a:spLocks/>
            </p:cNvSpPr>
            <p:nvPr userDrawn="1"/>
          </p:nvSpPr>
          <p:spPr bwMode="auto">
            <a:xfrm>
              <a:off x="8205788" y="5280026"/>
              <a:ext cx="254000" cy="382588"/>
            </a:xfrm>
            <a:custGeom>
              <a:avLst/>
              <a:gdLst>
                <a:gd name="T0" fmla="*/ 0 w 160"/>
                <a:gd name="T1" fmla="*/ 0 h 241"/>
                <a:gd name="T2" fmla="*/ 156 w 160"/>
                <a:gd name="T3" fmla="*/ 0 h 241"/>
                <a:gd name="T4" fmla="*/ 156 w 160"/>
                <a:gd name="T5" fmla="*/ 31 h 241"/>
                <a:gd name="T6" fmla="*/ 32 w 160"/>
                <a:gd name="T7" fmla="*/ 31 h 241"/>
                <a:gd name="T8" fmla="*/ 32 w 160"/>
                <a:gd name="T9" fmla="*/ 103 h 241"/>
                <a:gd name="T10" fmla="*/ 146 w 160"/>
                <a:gd name="T11" fmla="*/ 103 h 241"/>
                <a:gd name="T12" fmla="*/ 146 w 160"/>
                <a:gd name="T13" fmla="*/ 133 h 241"/>
                <a:gd name="T14" fmla="*/ 32 w 160"/>
                <a:gd name="T15" fmla="*/ 133 h 241"/>
                <a:gd name="T16" fmla="*/ 32 w 160"/>
                <a:gd name="T17" fmla="*/ 210 h 241"/>
                <a:gd name="T18" fmla="*/ 160 w 160"/>
                <a:gd name="T19" fmla="*/ 210 h 241"/>
                <a:gd name="T20" fmla="*/ 160 w 160"/>
                <a:gd name="T21" fmla="*/ 241 h 241"/>
                <a:gd name="T22" fmla="*/ 0 w 160"/>
                <a:gd name="T23" fmla="*/ 241 h 241"/>
                <a:gd name="T24" fmla="*/ 0 w 160"/>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41">
                  <a:moveTo>
                    <a:pt x="0" y="0"/>
                  </a:moveTo>
                  <a:lnTo>
                    <a:pt x="156" y="0"/>
                  </a:lnTo>
                  <a:lnTo>
                    <a:pt x="156" y="31"/>
                  </a:lnTo>
                  <a:lnTo>
                    <a:pt x="32" y="31"/>
                  </a:lnTo>
                  <a:lnTo>
                    <a:pt x="32" y="103"/>
                  </a:lnTo>
                  <a:lnTo>
                    <a:pt x="146" y="103"/>
                  </a:lnTo>
                  <a:lnTo>
                    <a:pt x="146" y="133"/>
                  </a:lnTo>
                  <a:lnTo>
                    <a:pt x="32" y="133"/>
                  </a:lnTo>
                  <a:lnTo>
                    <a:pt x="32" y="210"/>
                  </a:lnTo>
                  <a:lnTo>
                    <a:pt x="160" y="210"/>
                  </a:lnTo>
                  <a:lnTo>
                    <a:pt x="160"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Freeform 41">
              <a:extLst>
                <a:ext uri="{FF2B5EF4-FFF2-40B4-BE49-F238E27FC236}">
                  <a16:creationId xmlns:a16="http://schemas.microsoft.com/office/drawing/2014/main" id="{A02D6F3D-F77C-43BD-836A-F1FF029D4E09}"/>
                </a:ext>
              </a:extLst>
            </p:cNvPr>
            <p:cNvSpPr>
              <a:spLocks noEditPoints="1"/>
            </p:cNvSpPr>
            <p:nvPr userDrawn="1"/>
          </p:nvSpPr>
          <p:spPr bwMode="auto">
            <a:xfrm>
              <a:off x="8526463" y="5280026"/>
              <a:ext cx="269875" cy="382588"/>
            </a:xfrm>
            <a:custGeom>
              <a:avLst/>
              <a:gdLst>
                <a:gd name="T0" fmla="*/ 33 w 170"/>
                <a:gd name="T1" fmla="*/ 28 h 241"/>
                <a:gd name="T2" fmla="*/ 33 w 170"/>
                <a:gd name="T3" fmla="*/ 105 h 241"/>
                <a:gd name="T4" fmla="*/ 75 w 170"/>
                <a:gd name="T5" fmla="*/ 105 h 241"/>
                <a:gd name="T6" fmla="*/ 89 w 170"/>
                <a:gd name="T7" fmla="*/ 105 h 241"/>
                <a:gd name="T8" fmla="*/ 103 w 170"/>
                <a:gd name="T9" fmla="*/ 101 h 241"/>
                <a:gd name="T10" fmla="*/ 114 w 170"/>
                <a:gd name="T11" fmla="*/ 96 h 241"/>
                <a:gd name="T12" fmla="*/ 124 w 170"/>
                <a:gd name="T13" fmla="*/ 84 h 241"/>
                <a:gd name="T14" fmla="*/ 126 w 170"/>
                <a:gd name="T15" fmla="*/ 68 h 241"/>
                <a:gd name="T16" fmla="*/ 124 w 170"/>
                <a:gd name="T17" fmla="*/ 52 h 241"/>
                <a:gd name="T18" fmla="*/ 114 w 170"/>
                <a:gd name="T19" fmla="*/ 40 h 241"/>
                <a:gd name="T20" fmla="*/ 103 w 170"/>
                <a:gd name="T21" fmla="*/ 33 h 241"/>
                <a:gd name="T22" fmla="*/ 89 w 170"/>
                <a:gd name="T23" fmla="*/ 31 h 241"/>
                <a:gd name="T24" fmla="*/ 75 w 170"/>
                <a:gd name="T25" fmla="*/ 28 h 241"/>
                <a:gd name="T26" fmla="*/ 33 w 170"/>
                <a:gd name="T27" fmla="*/ 28 h 241"/>
                <a:gd name="T28" fmla="*/ 0 w 170"/>
                <a:gd name="T29" fmla="*/ 0 h 241"/>
                <a:gd name="T30" fmla="*/ 84 w 170"/>
                <a:gd name="T31" fmla="*/ 0 h 241"/>
                <a:gd name="T32" fmla="*/ 110 w 170"/>
                <a:gd name="T33" fmla="*/ 3 h 241"/>
                <a:gd name="T34" fmla="*/ 131 w 170"/>
                <a:gd name="T35" fmla="*/ 12 h 241"/>
                <a:gd name="T36" fmla="*/ 145 w 170"/>
                <a:gd name="T37" fmla="*/ 24 h 241"/>
                <a:gd name="T38" fmla="*/ 154 w 170"/>
                <a:gd name="T39" fmla="*/ 38 h 241"/>
                <a:gd name="T40" fmla="*/ 159 w 170"/>
                <a:gd name="T41" fmla="*/ 52 h 241"/>
                <a:gd name="T42" fmla="*/ 161 w 170"/>
                <a:gd name="T43" fmla="*/ 68 h 241"/>
                <a:gd name="T44" fmla="*/ 156 w 170"/>
                <a:gd name="T45" fmla="*/ 89 h 241"/>
                <a:gd name="T46" fmla="*/ 145 w 170"/>
                <a:gd name="T47" fmla="*/ 110 h 241"/>
                <a:gd name="T48" fmla="*/ 126 w 170"/>
                <a:gd name="T49" fmla="*/ 124 h 241"/>
                <a:gd name="T50" fmla="*/ 100 w 170"/>
                <a:gd name="T51" fmla="*/ 131 h 241"/>
                <a:gd name="T52" fmla="*/ 170 w 170"/>
                <a:gd name="T53" fmla="*/ 241 h 241"/>
                <a:gd name="T54" fmla="*/ 128 w 170"/>
                <a:gd name="T55" fmla="*/ 241 h 241"/>
                <a:gd name="T56" fmla="*/ 68 w 170"/>
                <a:gd name="T57" fmla="*/ 133 h 241"/>
                <a:gd name="T58" fmla="*/ 33 w 170"/>
                <a:gd name="T59" fmla="*/ 133 h 241"/>
                <a:gd name="T60" fmla="*/ 33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3" y="28"/>
                  </a:moveTo>
                  <a:lnTo>
                    <a:pt x="33" y="105"/>
                  </a:lnTo>
                  <a:lnTo>
                    <a:pt x="75" y="105"/>
                  </a:lnTo>
                  <a:lnTo>
                    <a:pt x="89" y="105"/>
                  </a:lnTo>
                  <a:lnTo>
                    <a:pt x="103" y="101"/>
                  </a:lnTo>
                  <a:lnTo>
                    <a:pt x="114" y="96"/>
                  </a:lnTo>
                  <a:lnTo>
                    <a:pt x="124" y="84"/>
                  </a:lnTo>
                  <a:lnTo>
                    <a:pt x="126" y="68"/>
                  </a:lnTo>
                  <a:lnTo>
                    <a:pt x="124" y="52"/>
                  </a:lnTo>
                  <a:lnTo>
                    <a:pt x="114" y="40"/>
                  </a:lnTo>
                  <a:lnTo>
                    <a:pt x="103" y="33"/>
                  </a:lnTo>
                  <a:lnTo>
                    <a:pt x="89" y="31"/>
                  </a:lnTo>
                  <a:lnTo>
                    <a:pt x="75" y="28"/>
                  </a:lnTo>
                  <a:lnTo>
                    <a:pt x="33" y="28"/>
                  </a:lnTo>
                  <a:close/>
                  <a:moveTo>
                    <a:pt x="0" y="0"/>
                  </a:moveTo>
                  <a:lnTo>
                    <a:pt x="84" y="0"/>
                  </a:lnTo>
                  <a:lnTo>
                    <a:pt x="110" y="3"/>
                  </a:lnTo>
                  <a:lnTo>
                    <a:pt x="131" y="12"/>
                  </a:lnTo>
                  <a:lnTo>
                    <a:pt x="145" y="24"/>
                  </a:lnTo>
                  <a:lnTo>
                    <a:pt x="154" y="38"/>
                  </a:lnTo>
                  <a:lnTo>
                    <a:pt x="159" y="52"/>
                  </a:lnTo>
                  <a:lnTo>
                    <a:pt x="161" y="68"/>
                  </a:lnTo>
                  <a:lnTo>
                    <a:pt x="156" y="89"/>
                  </a:lnTo>
                  <a:lnTo>
                    <a:pt x="145" y="110"/>
                  </a:lnTo>
                  <a:lnTo>
                    <a:pt x="126" y="124"/>
                  </a:lnTo>
                  <a:lnTo>
                    <a:pt x="100" y="131"/>
                  </a:lnTo>
                  <a:lnTo>
                    <a:pt x="170" y="241"/>
                  </a:lnTo>
                  <a:lnTo>
                    <a:pt x="128" y="241"/>
                  </a:lnTo>
                  <a:lnTo>
                    <a:pt x="68" y="133"/>
                  </a:lnTo>
                  <a:lnTo>
                    <a:pt x="33" y="133"/>
                  </a:lnTo>
                  <a:lnTo>
                    <a:pt x="33"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Freeform 42">
              <a:extLst>
                <a:ext uri="{FF2B5EF4-FFF2-40B4-BE49-F238E27FC236}">
                  <a16:creationId xmlns:a16="http://schemas.microsoft.com/office/drawing/2014/main" id="{5F3BAB0E-E73F-46CF-9F44-568EB69B2381}"/>
                </a:ext>
              </a:extLst>
            </p:cNvPr>
            <p:cNvSpPr>
              <a:spLocks/>
            </p:cNvSpPr>
            <p:nvPr userDrawn="1"/>
          </p:nvSpPr>
          <p:spPr bwMode="auto">
            <a:xfrm>
              <a:off x="8937625" y="5280026"/>
              <a:ext cx="512763" cy="382588"/>
            </a:xfrm>
            <a:custGeom>
              <a:avLst/>
              <a:gdLst>
                <a:gd name="T0" fmla="*/ 0 w 323"/>
                <a:gd name="T1" fmla="*/ 0 h 241"/>
                <a:gd name="T2" fmla="*/ 35 w 323"/>
                <a:gd name="T3" fmla="*/ 0 h 241"/>
                <a:gd name="T4" fmla="*/ 86 w 323"/>
                <a:gd name="T5" fmla="*/ 192 h 241"/>
                <a:gd name="T6" fmla="*/ 86 w 323"/>
                <a:gd name="T7" fmla="*/ 192 h 241"/>
                <a:gd name="T8" fmla="*/ 144 w 323"/>
                <a:gd name="T9" fmla="*/ 0 h 241"/>
                <a:gd name="T10" fmla="*/ 181 w 323"/>
                <a:gd name="T11" fmla="*/ 0 h 241"/>
                <a:gd name="T12" fmla="*/ 237 w 323"/>
                <a:gd name="T13" fmla="*/ 192 h 241"/>
                <a:gd name="T14" fmla="*/ 237 w 323"/>
                <a:gd name="T15" fmla="*/ 192 h 241"/>
                <a:gd name="T16" fmla="*/ 291 w 323"/>
                <a:gd name="T17" fmla="*/ 0 h 241"/>
                <a:gd name="T18" fmla="*/ 323 w 323"/>
                <a:gd name="T19" fmla="*/ 0 h 241"/>
                <a:gd name="T20" fmla="*/ 253 w 323"/>
                <a:gd name="T21" fmla="*/ 241 h 241"/>
                <a:gd name="T22" fmla="*/ 221 w 323"/>
                <a:gd name="T23" fmla="*/ 241 h 241"/>
                <a:gd name="T24" fmla="*/ 163 w 323"/>
                <a:gd name="T25" fmla="*/ 45 h 241"/>
                <a:gd name="T26" fmla="*/ 160 w 323"/>
                <a:gd name="T27" fmla="*/ 45 h 241"/>
                <a:gd name="T28" fmla="*/ 104 w 323"/>
                <a:gd name="T29" fmla="*/ 241 h 241"/>
                <a:gd name="T30" fmla="*/ 69 w 323"/>
                <a:gd name="T31" fmla="*/ 241 h 241"/>
                <a:gd name="T32" fmla="*/ 0 w 323"/>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241">
                  <a:moveTo>
                    <a:pt x="0" y="0"/>
                  </a:moveTo>
                  <a:lnTo>
                    <a:pt x="35" y="0"/>
                  </a:lnTo>
                  <a:lnTo>
                    <a:pt x="86" y="192"/>
                  </a:lnTo>
                  <a:lnTo>
                    <a:pt x="86" y="192"/>
                  </a:lnTo>
                  <a:lnTo>
                    <a:pt x="144" y="0"/>
                  </a:lnTo>
                  <a:lnTo>
                    <a:pt x="181" y="0"/>
                  </a:lnTo>
                  <a:lnTo>
                    <a:pt x="237" y="192"/>
                  </a:lnTo>
                  <a:lnTo>
                    <a:pt x="237" y="192"/>
                  </a:lnTo>
                  <a:lnTo>
                    <a:pt x="291" y="0"/>
                  </a:lnTo>
                  <a:lnTo>
                    <a:pt x="323" y="0"/>
                  </a:lnTo>
                  <a:lnTo>
                    <a:pt x="253" y="241"/>
                  </a:lnTo>
                  <a:lnTo>
                    <a:pt x="221" y="241"/>
                  </a:lnTo>
                  <a:lnTo>
                    <a:pt x="163" y="45"/>
                  </a:lnTo>
                  <a:lnTo>
                    <a:pt x="160" y="45"/>
                  </a:lnTo>
                  <a:lnTo>
                    <a:pt x="104" y="241"/>
                  </a:lnTo>
                  <a:lnTo>
                    <a:pt x="69"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 name="Freeform 43">
              <a:extLst>
                <a:ext uri="{FF2B5EF4-FFF2-40B4-BE49-F238E27FC236}">
                  <a16:creationId xmlns:a16="http://schemas.microsoft.com/office/drawing/2014/main" id="{6FB5EE82-C79A-4D56-BC59-536224BC9B49}"/>
                </a:ext>
              </a:extLst>
            </p:cNvPr>
            <p:cNvSpPr>
              <a:spLocks noEditPoints="1"/>
            </p:cNvSpPr>
            <p:nvPr userDrawn="1"/>
          </p:nvSpPr>
          <p:spPr bwMode="auto">
            <a:xfrm>
              <a:off x="9469438" y="5268913"/>
              <a:ext cx="395288" cy="400050"/>
            </a:xfrm>
            <a:custGeom>
              <a:avLst/>
              <a:gdLst>
                <a:gd name="T0" fmla="*/ 123 w 249"/>
                <a:gd name="T1" fmla="*/ 33 h 252"/>
                <a:gd name="T2" fmla="*/ 93 w 249"/>
                <a:gd name="T3" fmla="*/ 38 h 252"/>
                <a:gd name="T4" fmla="*/ 70 w 249"/>
                <a:gd name="T5" fmla="*/ 49 h 252"/>
                <a:gd name="T6" fmla="*/ 51 w 249"/>
                <a:gd name="T7" fmla="*/ 70 h 252"/>
                <a:gd name="T8" fmla="*/ 37 w 249"/>
                <a:gd name="T9" fmla="*/ 98 h 252"/>
                <a:gd name="T10" fmla="*/ 35 w 249"/>
                <a:gd name="T11" fmla="*/ 126 h 252"/>
                <a:gd name="T12" fmla="*/ 37 w 249"/>
                <a:gd name="T13" fmla="*/ 157 h 252"/>
                <a:gd name="T14" fmla="*/ 51 w 249"/>
                <a:gd name="T15" fmla="*/ 182 h 252"/>
                <a:gd name="T16" fmla="*/ 70 w 249"/>
                <a:gd name="T17" fmla="*/ 203 h 252"/>
                <a:gd name="T18" fmla="*/ 93 w 249"/>
                <a:gd name="T19" fmla="*/ 217 h 252"/>
                <a:gd name="T20" fmla="*/ 123 w 249"/>
                <a:gd name="T21" fmla="*/ 222 h 252"/>
                <a:gd name="T22" fmla="*/ 153 w 249"/>
                <a:gd name="T23" fmla="*/ 217 h 252"/>
                <a:gd name="T24" fmla="*/ 179 w 249"/>
                <a:gd name="T25" fmla="*/ 203 h 252"/>
                <a:gd name="T26" fmla="*/ 198 w 249"/>
                <a:gd name="T27" fmla="*/ 182 h 252"/>
                <a:gd name="T28" fmla="*/ 209 w 249"/>
                <a:gd name="T29" fmla="*/ 157 h 252"/>
                <a:gd name="T30" fmla="*/ 214 w 249"/>
                <a:gd name="T31" fmla="*/ 126 h 252"/>
                <a:gd name="T32" fmla="*/ 209 w 249"/>
                <a:gd name="T33" fmla="*/ 98 h 252"/>
                <a:gd name="T34" fmla="*/ 198 w 249"/>
                <a:gd name="T35" fmla="*/ 70 h 252"/>
                <a:gd name="T36" fmla="*/ 179 w 249"/>
                <a:gd name="T37" fmla="*/ 49 h 252"/>
                <a:gd name="T38" fmla="*/ 153 w 249"/>
                <a:gd name="T39" fmla="*/ 38 h 252"/>
                <a:gd name="T40" fmla="*/ 123 w 249"/>
                <a:gd name="T41" fmla="*/ 33 h 252"/>
                <a:gd name="T42" fmla="*/ 123 w 249"/>
                <a:gd name="T43" fmla="*/ 0 h 252"/>
                <a:gd name="T44" fmla="*/ 165 w 249"/>
                <a:gd name="T45" fmla="*/ 7 h 252"/>
                <a:gd name="T46" fmla="*/ 200 w 249"/>
                <a:gd name="T47" fmla="*/ 26 h 252"/>
                <a:gd name="T48" fmla="*/ 226 w 249"/>
                <a:gd name="T49" fmla="*/ 52 h 252"/>
                <a:gd name="T50" fmla="*/ 242 w 249"/>
                <a:gd name="T51" fmla="*/ 87 h 252"/>
                <a:gd name="T52" fmla="*/ 249 w 249"/>
                <a:gd name="T53" fmla="*/ 126 h 252"/>
                <a:gd name="T54" fmla="*/ 242 w 249"/>
                <a:gd name="T55" fmla="*/ 168 h 252"/>
                <a:gd name="T56" fmla="*/ 226 w 249"/>
                <a:gd name="T57" fmla="*/ 203 h 252"/>
                <a:gd name="T58" fmla="*/ 200 w 249"/>
                <a:gd name="T59" fmla="*/ 229 h 252"/>
                <a:gd name="T60" fmla="*/ 165 w 249"/>
                <a:gd name="T61" fmla="*/ 248 h 252"/>
                <a:gd name="T62" fmla="*/ 123 w 249"/>
                <a:gd name="T63" fmla="*/ 252 h 252"/>
                <a:gd name="T64" fmla="*/ 84 w 249"/>
                <a:gd name="T65" fmla="*/ 248 h 252"/>
                <a:gd name="T66" fmla="*/ 49 w 249"/>
                <a:gd name="T67" fmla="*/ 229 h 252"/>
                <a:gd name="T68" fmla="*/ 23 w 249"/>
                <a:gd name="T69" fmla="*/ 203 h 252"/>
                <a:gd name="T70" fmla="*/ 4 w 249"/>
                <a:gd name="T71" fmla="*/ 168 h 252"/>
                <a:gd name="T72" fmla="*/ 0 w 249"/>
                <a:gd name="T73" fmla="*/ 126 h 252"/>
                <a:gd name="T74" fmla="*/ 4 w 249"/>
                <a:gd name="T75" fmla="*/ 87 h 252"/>
                <a:gd name="T76" fmla="*/ 23 w 249"/>
                <a:gd name="T77" fmla="*/ 52 h 252"/>
                <a:gd name="T78" fmla="*/ 49 w 249"/>
                <a:gd name="T79" fmla="*/ 26 h 252"/>
                <a:gd name="T80" fmla="*/ 84 w 249"/>
                <a:gd name="T81" fmla="*/ 7 h 252"/>
                <a:gd name="T82" fmla="*/ 123 w 249"/>
                <a:gd name="T8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252">
                  <a:moveTo>
                    <a:pt x="123" y="33"/>
                  </a:moveTo>
                  <a:lnTo>
                    <a:pt x="93" y="38"/>
                  </a:lnTo>
                  <a:lnTo>
                    <a:pt x="70" y="49"/>
                  </a:lnTo>
                  <a:lnTo>
                    <a:pt x="51" y="70"/>
                  </a:lnTo>
                  <a:lnTo>
                    <a:pt x="37" y="98"/>
                  </a:lnTo>
                  <a:lnTo>
                    <a:pt x="35" y="126"/>
                  </a:lnTo>
                  <a:lnTo>
                    <a:pt x="37" y="157"/>
                  </a:lnTo>
                  <a:lnTo>
                    <a:pt x="51" y="182"/>
                  </a:lnTo>
                  <a:lnTo>
                    <a:pt x="70" y="203"/>
                  </a:lnTo>
                  <a:lnTo>
                    <a:pt x="93" y="217"/>
                  </a:lnTo>
                  <a:lnTo>
                    <a:pt x="123" y="222"/>
                  </a:lnTo>
                  <a:lnTo>
                    <a:pt x="153" y="217"/>
                  </a:lnTo>
                  <a:lnTo>
                    <a:pt x="179" y="203"/>
                  </a:lnTo>
                  <a:lnTo>
                    <a:pt x="198" y="182"/>
                  </a:lnTo>
                  <a:lnTo>
                    <a:pt x="209" y="157"/>
                  </a:lnTo>
                  <a:lnTo>
                    <a:pt x="214" y="126"/>
                  </a:lnTo>
                  <a:lnTo>
                    <a:pt x="209" y="98"/>
                  </a:lnTo>
                  <a:lnTo>
                    <a:pt x="198" y="70"/>
                  </a:lnTo>
                  <a:lnTo>
                    <a:pt x="179" y="49"/>
                  </a:lnTo>
                  <a:lnTo>
                    <a:pt x="153" y="38"/>
                  </a:lnTo>
                  <a:lnTo>
                    <a:pt x="123" y="33"/>
                  </a:lnTo>
                  <a:close/>
                  <a:moveTo>
                    <a:pt x="123" y="0"/>
                  </a:moveTo>
                  <a:lnTo>
                    <a:pt x="165" y="7"/>
                  </a:lnTo>
                  <a:lnTo>
                    <a:pt x="200" y="26"/>
                  </a:lnTo>
                  <a:lnTo>
                    <a:pt x="226" y="52"/>
                  </a:lnTo>
                  <a:lnTo>
                    <a:pt x="242" y="87"/>
                  </a:lnTo>
                  <a:lnTo>
                    <a:pt x="249" y="126"/>
                  </a:lnTo>
                  <a:lnTo>
                    <a:pt x="242" y="168"/>
                  </a:lnTo>
                  <a:lnTo>
                    <a:pt x="226" y="203"/>
                  </a:lnTo>
                  <a:lnTo>
                    <a:pt x="200" y="229"/>
                  </a:lnTo>
                  <a:lnTo>
                    <a:pt x="165" y="248"/>
                  </a:lnTo>
                  <a:lnTo>
                    <a:pt x="123" y="252"/>
                  </a:lnTo>
                  <a:lnTo>
                    <a:pt x="84" y="248"/>
                  </a:lnTo>
                  <a:lnTo>
                    <a:pt x="49" y="229"/>
                  </a:lnTo>
                  <a:lnTo>
                    <a:pt x="23" y="203"/>
                  </a:lnTo>
                  <a:lnTo>
                    <a:pt x="4" y="168"/>
                  </a:lnTo>
                  <a:lnTo>
                    <a:pt x="0" y="126"/>
                  </a:lnTo>
                  <a:lnTo>
                    <a:pt x="4" y="87"/>
                  </a:lnTo>
                  <a:lnTo>
                    <a:pt x="23" y="52"/>
                  </a:lnTo>
                  <a:lnTo>
                    <a:pt x="49" y="26"/>
                  </a:lnTo>
                  <a:lnTo>
                    <a:pt x="84" y="7"/>
                  </a:lnTo>
                  <a:lnTo>
                    <a:pt x="1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44">
              <a:extLst>
                <a:ext uri="{FF2B5EF4-FFF2-40B4-BE49-F238E27FC236}">
                  <a16:creationId xmlns:a16="http://schemas.microsoft.com/office/drawing/2014/main" id="{C46EBC34-5FEE-42FD-B83B-88003CAA9B5A}"/>
                </a:ext>
              </a:extLst>
            </p:cNvPr>
            <p:cNvSpPr>
              <a:spLocks noEditPoints="1"/>
            </p:cNvSpPr>
            <p:nvPr userDrawn="1"/>
          </p:nvSpPr>
          <p:spPr bwMode="auto">
            <a:xfrm>
              <a:off x="9931400" y="5280026"/>
              <a:ext cx="269875" cy="382588"/>
            </a:xfrm>
            <a:custGeom>
              <a:avLst/>
              <a:gdLst>
                <a:gd name="T0" fmla="*/ 32 w 170"/>
                <a:gd name="T1" fmla="*/ 28 h 241"/>
                <a:gd name="T2" fmla="*/ 32 w 170"/>
                <a:gd name="T3" fmla="*/ 105 h 241"/>
                <a:gd name="T4" fmla="*/ 74 w 170"/>
                <a:gd name="T5" fmla="*/ 105 h 241"/>
                <a:gd name="T6" fmla="*/ 88 w 170"/>
                <a:gd name="T7" fmla="*/ 105 h 241"/>
                <a:gd name="T8" fmla="*/ 102 w 170"/>
                <a:gd name="T9" fmla="*/ 101 h 241"/>
                <a:gd name="T10" fmla="*/ 114 w 170"/>
                <a:gd name="T11" fmla="*/ 96 h 241"/>
                <a:gd name="T12" fmla="*/ 123 w 170"/>
                <a:gd name="T13" fmla="*/ 84 h 241"/>
                <a:gd name="T14" fmla="*/ 125 w 170"/>
                <a:gd name="T15" fmla="*/ 68 h 241"/>
                <a:gd name="T16" fmla="*/ 123 w 170"/>
                <a:gd name="T17" fmla="*/ 52 h 241"/>
                <a:gd name="T18" fmla="*/ 114 w 170"/>
                <a:gd name="T19" fmla="*/ 40 h 241"/>
                <a:gd name="T20" fmla="*/ 102 w 170"/>
                <a:gd name="T21" fmla="*/ 33 h 241"/>
                <a:gd name="T22" fmla="*/ 88 w 170"/>
                <a:gd name="T23" fmla="*/ 31 h 241"/>
                <a:gd name="T24" fmla="*/ 74 w 170"/>
                <a:gd name="T25" fmla="*/ 28 h 241"/>
                <a:gd name="T26" fmla="*/ 32 w 170"/>
                <a:gd name="T27" fmla="*/ 28 h 241"/>
                <a:gd name="T28" fmla="*/ 0 w 170"/>
                <a:gd name="T29" fmla="*/ 0 h 241"/>
                <a:gd name="T30" fmla="*/ 83 w 170"/>
                <a:gd name="T31" fmla="*/ 0 h 241"/>
                <a:gd name="T32" fmla="*/ 109 w 170"/>
                <a:gd name="T33" fmla="*/ 3 h 241"/>
                <a:gd name="T34" fmla="*/ 130 w 170"/>
                <a:gd name="T35" fmla="*/ 12 h 241"/>
                <a:gd name="T36" fmla="*/ 144 w 170"/>
                <a:gd name="T37" fmla="*/ 24 h 241"/>
                <a:gd name="T38" fmla="*/ 153 w 170"/>
                <a:gd name="T39" fmla="*/ 38 h 241"/>
                <a:gd name="T40" fmla="*/ 158 w 170"/>
                <a:gd name="T41" fmla="*/ 52 h 241"/>
                <a:gd name="T42" fmla="*/ 160 w 170"/>
                <a:gd name="T43" fmla="*/ 68 h 241"/>
                <a:gd name="T44" fmla="*/ 156 w 170"/>
                <a:gd name="T45" fmla="*/ 89 h 241"/>
                <a:gd name="T46" fmla="*/ 144 w 170"/>
                <a:gd name="T47" fmla="*/ 110 h 241"/>
                <a:gd name="T48" fmla="*/ 125 w 170"/>
                <a:gd name="T49" fmla="*/ 124 h 241"/>
                <a:gd name="T50" fmla="*/ 100 w 170"/>
                <a:gd name="T51" fmla="*/ 131 h 241"/>
                <a:gd name="T52" fmla="*/ 170 w 170"/>
                <a:gd name="T53" fmla="*/ 241 h 241"/>
                <a:gd name="T54" fmla="*/ 128 w 170"/>
                <a:gd name="T55" fmla="*/ 241 h 241"/>
                <a:gd name="T56" fmla="*/ 67 w 170"/>
                <a:gd name="T57" fmla="*/ 133 h 241"/>
                <a:gd name="T58" fmla="*/ 32 w 170"/>
                <a:gd name="T59" fmla="*/ 133 h 241"/>
                <a:gd name="T60" fmla="*/ 32 w 170"/>
                <a:gd name="T61" fmla="*/ 241 h 241"/>
                <a:gd name="T62" fmla="*/ 0 w 170"/>
                <a:gd name="T63" fmla="*/ 241 h 241"/>
                <a:gd name="T64" fmla="*/ 0 w 170"/>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41">
                  <a:moveTo>
                    <a:pt x="32" y="28"/>
                  </a:moveTo>
                  <a:lnTo>
                    <a:pt x="32" y="105"/>
                  </a:lnTo>
                  <a:lnTo>
                    <a:pt x="74" y="105"/>
                  </a:lnTo>
                  <a:lnTo>
                    <a:pt x="88" y="105"/>
                  </a:lnTo>
                  <a:lnTo>
                    <a:pt x="102" y="101"/>
                  </a:lnTo>
                  <a:lnTo>
                    <a:pt x="114" y="96"/>
                  </a:lnTo>
                  <a:lnTo>
                    <a:pt x="123" y="84"/>
                  </a:lnTo>
                  <a:lnTo>
                    <a:pt x="125" y="68"/>
                  </a:lnTo>
                  <a:lnTo>
                    <a:pt x="123" y="52"/>
                  </a:lnTo>
                  <a:lnTo>
                    <a:pt x="114" y="40"/>
                  </a:lnTo>
                  <a:lnTo>
                    <a:pt x="102" y="33"/>
                  </a:lnTo>
                  <a:lnTo>
                    <a:pt x="88" y="31"/>
                  </a:lnTo>
                  <a:lnTo>
                    <a:pt x="74" y="28"/>
                  </a:lnTo>
                  <a:lnTo>
                    <a:pt x="32" y="28"/>
                  </a:lnTo>
                  <a:close/>
                  <a:moveTo>
                    <a:pt x="0" y="0"/>
                  </a:moveTo>
                  <a:lnTo>
                    <a:pt x="83" y="0"/>
                  </a:lnTo>
                  <a:lnTo>
                    <a:pt x="109" y="3"/>
                  </a:lnTo>
                  <a:lnTo>
                    <a:pt x="130" y="12"/>
                  </a:lnTo>
                  <a:lnTo>
                    <a:pt x="144" y="24"/>
                  </a:lnTo>
                  <a:lnTo>
                    <a:pt x="153" y="38"/>
                  </a:lnTo>
                  <a:lnTo>
                    <a:pt x="158" y="52"/>
                  </a:lnTo>
                  <a:lnTo>
                    <a:pt x="160" y="68"/>
                  </a:lnTo>
                  <a:lnTo>
                    <a:pt x="156" y="89"/>
                  </a:lnTo>
                  <a:lnTo>
                    <a:pt x="144" y="110"/>
                  </a:lnTo>
                  <a:lnTo>
                    <a:pt x="125" y="124"/>
                  </a:lnTo>
                  <a:lnTo>
                    <a:pt x="100" y="131"/>
                  </a:lnTo>
                  <a:lnTo>
                    <a:pt x="170" y="241"/>
                  </a:lnTo>
                  <a:lnTo>
                    <a:pt x="128" y="241"/>
                  </a:lnTo>
                  <a:lnTo>
                    <a:pt x="67" y="133"/>
                  </a:lnTo>
                  <a:lnTo>
                    <a:pt x="32" y="133"/>
                  </a:lnTo>
                  <a:lnTo>
                    <a:pt x="3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45">
              <a:extLst>
                <a:ext uri="{FF2B5EF4-FFF2-40B4-BE49-F238E27FC236}">
                  <a16:creationId xmlns:a16="http://schemas.microsoft.com/office/drawing/2014/main" id="{AF7B554D-512C-432D-9204-37DE0AFDD455}"/>
                </a:ext>
              </a:extLst>
            </p:cNvPr>
            <p:cNvSpPr>
              <a:spLocks/>
            </p:cNvSpPr>
            <p:nvPr userDrawn="1"/>
          </p:nvSpPr>
          <p:spPr bwMode="auto">
            <a:xfrm>
              <a:off x="10248900" y="5280026"/>
              <a:ext cx="225425" cy="382588"/>
            </a:xfrm>
            <a:custGeom>
              <a:avLst/>
              <a:gdLst>
                <a:gd name="T0" fmla="*/ 0 w 142"/>
                <a:gd name="T1" fmla="*/ 0 h 241"/>
                <a:gd name="T2" fmla="*/ 32 w 142"/>
                <a:gd name="T3" fmla="*/ 0 h 241"/>
                <a:gd name="T4" fmla="*/ 32 w 142"/>
                <a:gd name="T5" fmla="*/ 210 h 241"/>
                <a:gd name="T6" fmla="*/ 142 w 142"/>
                <a:gd name="T7" fmla="*/ 210 h 241"/>
                <a:gd name="T8" fmla="*/ 142 w 142"/>
                <a:gd name="T9" fmla="*/ 241 h 241"/>
                <a:gd name="T10" fmla="*/ 0 w 142"/>
                <a:gd name="T11" fmla="*/ 241 h 241"/>
                <a:gd name="T12" fmla="*/ 0 w 142"/>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2" h="241">
                  <a:moveTo>
                    <a:pt x="0" y="0"/>
                  </a:moveTo>
                  <a:lnTo>
                    <a:pt x="32" y="0"/>
                  </a:lnTo>
                  <a:lnTo>
                    <a:pt x="32" y="210"/>
                  </a:lnTo>
                  <a:lnTo>
                    <a:pt x="142" y="210"/>
                  </a:lnTo>
                  <a:lnTo>
                    <a:pt x="142"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Freeform 46">
              <a:extLst>
                <a:ext uri="{FF2B5EF4-FFF2-40B4-BE49-F238E27FC236}">
                  <a16:creationId xmlns:a16="http://schemas.microsoft.com/office/drawing/2014/main" id="{A2FDA819-396F-4418-90D4-2165F47C5066}"/>
                </a:ext>
              </a:extLst>
            </p:cNvPr>
            <p:cNvSpPr>
              <a:spLocks noEditPoints="1"/>
            </p:cNvSpPr>
            <p:nvPr userDrawn="1"/>
          </p:nvSpPr>
          <p:spPr bwMode="auto">
            <a:xfrm>
              <a:off x="10510838" y="5280026"/>
              <a:ext cx="328613" cy="382588"/>
            </a:xfrm>
            <a:custGeom>
              <a:avLst/>
              <a:gdLst>
                <a:gd name="T0" fmla="*/ 33 w 207"/>
                <a:gd name="T1" fmla="*/ 31 h 241"/>
                <a:gd name="T2" fmla="*/ 33 w 207"/>
                <a:gd name="T3" fmla="*/ 210 h 241"/>
                <a:gd name="T4" fmla="*/ 72 w 207"/>
                <a:gd name="T5" fmla="*/ 210 h 241"/>
                <a:gd name="T6" fmla="*/ 105 w 207"/>
                <a:gd name="T7" fmla="*/ 206 h 241"/>
                <a:gd name="T8" fmla="*/ 133 w 207"/>
                <a:gd name="T9" fmla="*/ 194 h 241"/>
                <a:gd name="T10" fmla="*/ 154 w 207"/>
                <a:gd name="T11" fmla="*/ 178 h 241"/>
                <a:gd name="T12" fmla="*/ 168 w 207"/>
                <a:gd name="T13" fmla="*/ 152 h 241"/>
                <a:gd name="T14" fmla="*/ 175 w 207"/>
                <a:gd name="T15" fmla="*/ 119 h 241"/>
                <a:gd name="T16" fmla="*/ 172 w 207"/>
                <a:gd name="T17" fmla="*/ 105 h 241"/>
                <a:gd name="T18" fmla="*/ 170 w 207"/>
                <a:gd name="T19" fmla="*/ 89 h 241"/>
                <a:gd name="T20" fmla="*/ 161 w 207"/>
                <a:gd name="T21" fmla="*/ 73 h 241"/>
                <a:gd name="T22" fmla="*/ 149 w 207"/>
                <a:gd name="T23" fmla="*/ 56 h 241"/>
                <a:gd name="T24" fmla="*/ 133 w 207"/>
                <a:gd name="T25" fmla="*/ 42 h 241"/>
                <a:gd name="T26" fmla="*/ 109 w 207"/>
                <a:gd name="T27" fmla="*/ 35 h 241"/>
                <a:gd name="T28" fmla="*/ 82 w 207"/>
                <a:gd name="T29" fmla="*/ 31 h 241"/>
                <a:gd name="T30" fmla="*/ 33 w 207"/>
                <a:gd name="T31" fmla="*/ 31 h 241"/>
                <a:gd name="T32" fmla="*/ 0 w 207"/>
                <a:gd name="T33" fmla="*/ 0 h 241"/>
                <a:gd name="T34" fmla="*/ 84 w 207"/>
                <a:gd name="T35" fmla="*/ 0 h 241"/>
                <a:gd name="T36" fmla="*/ 121 w 207"/>
                <a:gd name="T37" fmla="*/ 5 h 241"/>
                <a:gd name="T38" fmla="*/ 151 w 207"/>
                <a:gd name="T39" fmla="*/ 17 h 241"/>
                <a:gd name="T40" fmla="*/ 175 w 207"/>
                <a:gd name="T41" fmla="*/ 33 h 241"/>
                <a:gd name="T42" fmla="*/ 191 w 207"/>
                <a:gd name="T43" fmla="*/ 54 h 241"/>
                <a:gd name="T44" fmla="*/ 200 w 207"/>
                <a:gd name="T45" fmla="*/ 77 h 241"/>
                <a:gd name="T46" fmla="*/ 207 w 207"/>
                <a:gd name="T47" fmla="*/ 101 h 241"/>
                <a:gd name="T48" fmla="*/ 207 w 207"/>
                <a:gd name="T49" fmla="*/ 119 h 241"/>
                <a:gd name="T50" fmla="*/ 205 w 207"/>
                <a:gd name="T51" fmla="*/ 150 h 241"/>
                <a:gd name="T52" fmla="*/ 193 w 207"/>
                <a:gd name="T53" fmla="*/ 178 h 241"/>
                <a:gd name="T54" fmla="*/ 175 w 207"/>
                <a:gd name="T55" fmla="*/ 203 h 241"/>
                <a:gd name="T56" fmla="*/ 149 w 207"/>
                <a:gd name="T57" fmla="*/ 222 h 241"/>
                <a:gd name="T58" fmla="*/ 116 w 207"/>
                <a:gd name="T59" fmla="*/ 236 h 241"/>
                <a:gd name="T60" fmla="*/ 77 w 207"/>
                <a:gd name="T61" fmla="*/ 241 h 241"/>
                <a:gd name="T62" fmla="*/ 0 w 207"/>
                <a:gd name="T63" fmla="*/ 241 h 241"/>
                <a:gd name="T64" fmla="*/ 0 w 207"/>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1">
                  <a:moveTo>
                    <a:pt x="33" y="31"/>
                  </a:moveTo>
                  <a:lnTo>
                    <a:pt x="33" y="210"/>
                  </a:lnTo>
                  <a:lnTo>
                    <a:pt x="72" y="210"/>
                  </a:lnTo>
                  <a:lnTo>
                    <a:pt x="105" y="206"/>
                  </a:lnTo>
                  <a:lnTo>
                    <a:pt x="133" y="194"/>
                  </a:lnTo>
                  <a:lnTo>
                    <a:pt x="154" y="178"/>
                  </a:lnTo>
                  <a:lnTo>
                    <a:pt x="168" y="152"/>
                  </a:lnTo>
                  <a:lnTo>
                    <a:pt x="175" y="119"/>
                  </a:lnTo>
                  <a:lnTo>
                    <a:pt x="172" y="105"/>
                  </a:lnTo>
                  <a:lnTo>
                    <a:pt x="170" y="89"/>
                  </a:lnTo>
                  <a:lnTo>
                    <a:pt x="161" y="73"/>
                  </a:lnTo>
                  <a:lnTo>
                    <a:pt x="149" y="56"/>
                  </a:lnTo>
                  <a:lnTo>
                    <a:pt x="133" y="42"/>
                  </a:lnTo>
                  <a:lnTo>
                    <a:pt x="109" y="35"/>
                  </a:lnTo>
                  <a:lnTo>
                    <a:pt x="82" y="31"/>
                  </a:lnTo>
                  <a:lnTo>
                    <a:pt x="33" y="31"/>
                  </a:lnTo>
                  <a:close/>
                  <a:moveTo>
                    <a:pt x="0" y="0"/>
                  </a:moveTo>
                  <a:lnTo>
                    <a:pt x="84" y="0"/>
                  </a:lnTo>
                  <a:lnTo>
                    <a:pt x="121" y="5"/>
                  </a:lnTo>
                  <a:lnTo>
                    <a:pt x="151" y="17"/>
                  </a:lnTo>
                  <a:lnTo>
                    <a:pt x="175" y="33"/>
                  </a:lnTo>
                  <a:lnTo>
                    <a:pt x="191" y="54"/>
                  </a:lnTo>
                  <a:lnTo>
                    <a:pt x="200" y="77"/>
                  </a:lnTo>
                  <a:lnTo>
                    <a:pt x="207" y="101"/>
                  </a:lnTo>
                  <a:lnTo>
                    <a:pt x="207" y="119"/>
                  </a:lnTo>
                  <a:lnTo>
                    <a:pt x="205" y="150"/>
                  </a:lnTo>
                  <a:lnTo>
                    <a:pt x="193" y="178"/>
                  </a:lnTo>
                  <a:lnTo>
                    <a:pt x="175" y="203"/>
                  </a:lnTo>
                  <a:lnTo>
                    <a:pt x="149" y="222"/>
                  </a:lnTo>
                  <a:lnTo>
                    <a:pt x="116" y="236"/>
                  </a:lnTo>
                  <a:lnTo>
                    <a:pt x="77" y="241"/>
                  </a:lnTo>
                  <a:lnTo>
                    <a:pt x="0" y="24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obile Large Headline">
    <p:spTree>
      <p:nvGrpSpPr>
        <p:cNvPr id="1" name=""/>
        <p:cNvGrpSpPr/>
        <p:nvPr/>
      </p:nvGrpSpPr>
      <p:grpSpPr>
        <a:xfrm>
          <a:off x="0" y="0"/>
          <a:ext cx="0" cy="0"/>
          <a:chOff x="0" y="0"/>
          <a:chExt cx="0" cy="0"/>
        </a:xfrm>
      </p:grpSpPr>
      <p:pic>
        <p:nvPicPr>
          <p:cNvPr id="21" name="Picture Placeholder 6" descr="A picture containing person, indoor, kitchen, standing&#10;&#10;Description automatically generated">
            <a:extLst>
              <a:ext uri="{FF2B5EF4-FFF2-40B4-BE49-F238E27FC236}">
                <a16:creationId xmlns:a16="http://schemas.microsoft.com/office/drawing/2014/main" id="{D1FAD2AD-D927-430E-83F0-A8F8A5926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CF9387C9-D1B7-403A-B764-A76CCEA66EE8}"/>
              </a:ext>
            </a:extLst>
          </p:cNvPr>
          <p:cNvSpPr/>
          <p:nvPr userDrawn="1"/>
        </p:nvSpPr>
        <p:spPr>
          <a:xfrm rot="10800000">
            <a:off x="-1" y="79514"/>
            <a:ext cx="4562131"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72DDE7A5-E2F2-4CF2-B186-F3795441777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7F1F9F-4C3C-4D70-9F0E-5759721FA96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4" name="Group 23">
            <a:extLst>
              <a:ext uri="{FF2B5EF4-FFF2-40B4-BE49-F238E27FC236}">
                <a16:creationId xmlns:a16="http://schemas.microsoft.com/office/drawing/2014/main" id="{F115E115-25E8-43EB-BA59-CCA58D4B8507}"/>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B0E3C50-5D0D-4B3D-AB5E-FB14C50605B1}"/>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27BAD98C-D2A0-4D70-8EE5-0EF8CD534BEB}"/>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691DC690-D4FD-4831-96EA-3B2665EC0D44}"/>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C76CB046-A760-4B56-AE94-1EB3F5FDF2C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EE180CB8-C23E-474B-B32A-6F5128D6C69D}"/>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11456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dustrial Large Headline">
    <p:spTree>
      <p:nvGrpSpPr>
        <p:cNvPr id="1" name=""/>
        <p:cNvGrpSpPr/>
        <p:nvPr/>
      </p:nvGrpSpPr>
      <p:grpSpPr>
        <a:xfrm>
          <a:off x="0" y="0"/>
          <a:ext cx="0" cy="0"/>
          <a:chOff x="0" y="0"/>
          <a:chExt cx="0" cy="0"/>
        </a:xfrm>
      </p:grpSpPr>
      <p:pic>
        <p:nvPicPr>
          <p:cNvPr id="21" name="Picture Placeholder 4" descr="A picture containing building, indoor, toy, train&#10;&#10;Description automatically generated">
            <a:extLst>
              <a:ext uri="{FF2B5EF4-FFF2-40B4-BE49-F238E27FC236}">
                <a16:creationId xmlns:a16="http://schemas.microsoft.com/office/drawing/2014/main" id="{73837969-8D79-4D54-80F4-F540E95773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3" name="Rectangle 22">
            <a:extLst>
              <a:ext uri="{FF2B5EF4-FFF2-40B4-BE49-F238E27FC236}">
                <a16:creationId xmlns:a16="http://schemas.microsoft.com/office/drawing/2014/main" id="{20C6F7F7-17BF-482B-BA80-F24629A4A24E}"/>
              </a:ext>
            </a:extLst>
          </p:cNvPr>
          <p:cNvSpPr/>
          <p:nvPr userDrawn="1"/>
        </p:nvSpPr>
        <p:spPr>
          <a:xfrm rot="10800000">
            <a:off x="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D183140B-A247-4A2B-9D4E-348839DEB103}"/>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D784AD3-2BA5-4E85-98B2-D09F1825163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5" name="Group 24">
            <a:extLst>
              <a:ext uri="{FF2B5EF4-FFF2-40B4-BE49-F238E27FC236}">
                <a16:creationId xmlns:a16="http://schemas.microsoft.com/office/drawing/2014/main" id="{80B958C5-2B3E-473E-8744-054A7F5304DE}"/>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E7C1EB4B-5A45-4466-8072-0645AC92A32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E6AE65A-B4E9-4A34-9C1D-11C90F15FB75}"/>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C9E3FC99-0BDE-4CA4-8495-6D512122D32B}"/>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4576331F-C76A-4EB4-91BB-E020D9D8E24C}"/>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9AC83E4E-604E-456C-8274-6BBEB5FB5DDA}"/>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2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tworking Large Headline">
    <p:spTree>
      <p:nvGrpSpPr>
        <p:cNvPr id="1" name=""/>
        <p:cNvGrpSpPr/>
        <p:nvPr/>
      </p:nvGrpSpPr>
      <p:grpSpPr>
        <a:xfrm>
          <a:off x="0" y="0"/>
          <a:ext cx="0" cy="0"/>
          <a:chOff x="0" y="0"/>
          <a:chExt cx="0" cy="0"/>
        </a:xfrm>
      </p:grpSpPr>
      <p:pic>
        <p:nvPicPr>
          <p:cNvPr id="21" name="Picture Placeholder 6" descr="A antenna on a cloudy day&#10;&#10;Description automatically generated">
            <a:extLst>
              <a:ext uri="{FF2B5EF4-FFF2-40B4-BE49-F238E27FC236}">
                <a16:creationId xmlns:a16="http://schemas.microsoft.com/office/drawing/2014/main" id="{E91A284D-B48E-4428-872F-AA05AB4316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2AAAD775-814D-4D87-B23C-FB937F7D91FA}"/>
              </a:ext>
            </a:extLst>
          </p:cNvPr>
          <p:cNvSpPr/>
          <p:nvPr userDrawn="1"/>
        </p:nvSpPr>
        <p:spPr>
          <a:xfrm>
            <a:off x="61415" y="79514"/>
            <a:ext cx="4490903" cy="6778486"/>
          </a:xfrm>
          <a:prstGeom prst="rect">
            <a:avLst/>
          </a:prstGeom>
          <a:gradFill flip="none" rotWithShape="1">
            <a:gsLst>
              <a:gs pos="3000">
                <a:schemeClr val="accent3">
                  <a:alpha val="26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2FA28723-837F-4B23-8CE8-02BE47FE281C}"/>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D25E3D-662E-44DF-8C74-92C87184BB0C}"/>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25" name="Group 24">
            <a:extLst>
              <a:ext uri="{FF2B5EF4-FFF2-40B4-BE49-F238E27FC236}">
                <a16:creationId xmlns:a16="http://schemas.microsoft.com/office/drawing/2014/main" id="{55CFFEF0-33F0-4F4C-BE34-F0CE8B9E61E9}"/>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BC086BCB-54AC-46CF-A349-82F2CB7DD890}"/>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F622D00E-770D-4828-BB83-AF27DABC282F}"/>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43E01C42-EE25-40F8-84CF-C03046F9A18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F37FE27F-A44B-48E4-910C-3CA9640096F6}"/>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79D3E226-DE3E-4BD8-98C8-FE8CA53A0FD4}"/>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30268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rt City Large Headline">
    <p:spTree>
      <p:nvGrpSpPr>
        <p:cNvPr id="1" name=""/>
        <p:cNvGrpSpPr/>
        <p:nvPr/>
      </p:nvGrpSpPr>
      <p:grpSpPr>
        <a:xfrm>
          <a:off x="0" y="0"/>
          <a:ext cx="0" cy="0"/>
          <a:chOff x="0" y="0"/>
          <a:chExt cx="0" cy="0"/>
        </a:xfrm>
      </p:grpSpPr>
      <p:pic>
        <p:nvPicPr>
          <p:cNvPr id="21" name="Picture Placeholder 6" descr="A view of a city&#10;&#10;Description automatically generated">
            <a:extLst>
              <a:ext uri="{FF2B5EF4-FFF2-40B4-BE49-F238E27FC236}">
                <a16:creationId xmlns:a16="http://schemas.microsoft.com/office/drawing/2014/main" id="{334162DE-EA8E-43C3-807C-6B79670B0C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5" name="Rectangle 24">
            <a:extLst>
              <a:ext uri="{FF2B5EF4-FFF2-40B4-BE49-F238E27FC236}">
                <a16:creationId xmlns:a16="http://schemas.microsoft.com/office/drawing/2014/main" id="{B6711186-C213-49B0-9783-70C17D285B34}"/>
              </a:ext>
            </a:extLst>
          </p:cNvPr>
          <p:cNvSpPr/>
          <p:nvPr userDrawn="1"/>
        </p:nvSpPr>
        <p:spPr>
          <a:xfrm flipV="1">
            <a:off x="1625600" y="78902"/>
            <a:ext cx="2925928" cy="5202170"/>
          </a:xfrm>
          <a:prstGeom prst="rect">
            <a:avLst/>
          </a:prstGeom>
          <a:gradFill flip="none" rotWithShape="1">
            <a:gsLst>
              <a:gs pos="3000">
                <a:schemeClr val="accent1">
                  <a:alpha val="41000"/>
                </a:schemeClr>
              </a:gs>
              <a:gs pos="70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20" name="Slide Number Placeholder 1">
            <a:extLst>
              <a:ext uri="{FF2B5EF4-FFF2-40B4-BE49-F238E27FC236}">
                <a16:creationId xmlns:a16="http://schemas.microsoft.com/office/drawing/2014/main" id="{83A94EBF-98FE-4812-9A14-44279029264B}"/>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03D1922-F66C-4A65-BADA-585E83654932}"/>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35" name="Group 34">
            <a:extLst>
              <a:ext uri="{FF2B5EF4-FFF2-40B4-BE49-F238E27FC236}">
                <a16:creationId xmlns:a16="http://schemas.microsoft.com/office/drawing/2014/main" id="{712E3D91-19A9-47E1-A2D0-389742C55D2F}"/>
              </a:ext>
            </a:extLst>
          </p:cNvPr>
          <p:cNvGrpSpPr/>
          <p:nvPr userDrawn="1"/>
        </p:nvGrpSpPr>
        <p:grpSpPr>
          <a:xfrm>
            <a:off x="11369623" y="6476214"/>
            <a:ext cx="489002" cy="176138"/>
            <a:chOff x="271463" y="2852738"/>
            <a:chExt cx="3190876" cy="1149350"/>
          </a:xfrm>
        </p:grpSpPr>
        <p:sp>
          <p:nvSpPr>
            <p:cNvPr id="40" name="Freeform 6">
              <a:extLst>
                <a:ext uri="{FF2B5EF4-FFF2-40B4-BE49-F238E27FC236}">
                  <a16:creationId xmlns:a16="http://schemas.microsoft.com/office/drawing/2014/main" id="{ACAB0B10-E424-4C5F-81CD-AE869D728553}"/>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0F5701D1-A391-456C-8948-07FBBDD32D2C}"/>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8">
              <a:extLst>
                <a:ext uri="{FF2B5EF4-FFF2-40B4-BE49-F238E27FC236}">
                  <a16:creationId xmlns:a16="http://schemas.microsoft.com/office/drawing/2014/main" id="{2A0F9761-7943-4EDD-AD61-B82DDD42EE1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5C1A76E3-E547-459A-AA20-2A41DD1D59AF}"/>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0">
              <a:extLst>
                <a:ext uri="{FF2B5EF4-FFF2-40B4-BE49-F238E27FC236}">
                  <a16:creationId xmlns:a16="http://schemas.microsoft.com/office/drawing/2014/main" id="{468C635A-20C5-45ED-A75C-99F8C469DED1}"/>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486200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Home Large Headline">
    <p:spTree>
      <p:nvGrpSpPr>
        <p:cNvPr id="1" name=""/>
        <p:cNvGrpSpPr/>
        <p:nvPr/>
      </p:nvGrpSpPr>
      <p:grpSpPr>
        <a:xfrm>
          <a:off x="0" y="0"/>
          <a:ext cx="0" cy="0"/>
          <a:chOff x="0" y="0"/>
          <a:chExt cx="0" cy="0"/>
        </a:xfrm>
      </p:grpSpPr>
      <p:pic>
        <p:nvPicPr>
          <p:cNvPr id="21" name="Picture Placeholder 6" descr="A living room with a fireplace and a large window&#10;&#10;Description automatically generated">
            <a:extLst>
              <a:ext uri="{FF2B5EF4-FFF2-40B4-BE49-F238E27FC236}">
                <a16:creationId xmlns:a16="http://schemas.microsoft.com/office/drawing/2014/main" id="{6100B157-B5B3-46F6-B663-F4415621E7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9" y="78902"/>
            <a:ext cx="4560213" cy="6779098"/>
          </a:xfrm>
          <a:prstGeom prst="rect">
            <a:avLst/>
          </a:prstGeom>
        </p:spPr>
      </p:pic>
      <p:sp>
        <p:nvSpPr>
          <p:cNvPr id="22" name="Rectangle 21">
            <a:extLst>
              <a:ext uri="{FF2B5EF4-FFF2-40B4-BE49-F238E27FC236}">
                <a16:creationId xmlns:a16="http://schemas.microsoft.com/office/drawing/2014/main" id="{90A81B96-5386-44A4-B378-BF3D5A5F5174}"/>
              </a:ext>
            </a:extLst>
          </p:cNvPr>
          <p:cNvSpPr/>
          <p:nvPr userDrawn="1"/>
        </p:nvSpPr>
        <p:spPr>
          <a:xfrm rot="10800000" flipH="1">
            <a:off x="365760" y="79514"/>
            <a:ext cx="4196372" cy="6778486"/>
          </a:xfrm>
          <a:prstGeom prst="rect">
            <a:avLst/>
          </a:prstGeom>
          <a:gradFill flip="none" rotWithShape="1">
            <a:gsLst>
              <a:gs pos="3000">
                <a:schemeClr val="accent1">
                  <a:alpha val="38000"/>
                </a:schemeClr>
              </a:gs>
              <a:gs pos="34000">
                <a:schemeClr val="accent1">
                  <a:alpha val="0"/>
                </a:schemeClr>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77" name="Picture Placeholder 76">
            <a:extLst>
              <a:ext uri="{FF2B5EF4-FFF2-40B4-BE49-F238E27FC236}">
                <a16:creationId xmlns:a16="http://schemas.microsoft.com/office/drawing/2014/main" id="{792C26BF-6739-427A-A9E9-8A8A678B7CC7}"/>
              </a:ext>
            </a:extLst>
          </p:cNvPr>
          <p:cNvSpPr>
            <a:spLocks noGrp="1"/>
          </p:cNvSpPr>
          <p:nvPr>
            <p:ph type="pic" sz="quarter" idx="13" hasCustomPrompt="1"/>
          </p:nvPr>
        </p:nvSpPr>
        <p:spPr>
          <a:xfrm>
            <a:off x="1919" y="78902"/>
            <a:ext cx="4560213" cy="6779098"/>
          </a:xfrm>
        </p:spPr>
        <p:txBody>
          <a:bodyPr anchor="ctr">
            <a:normAutofit/>
          </a:bodyPr>
          <a:lstStyle>
            <a:lvl1pPr marL="0" indent="0" algn="ctr">
              <a:buFontTx/>
              <a:buNone/>
              <a:defRPr sz="1500">
                <a:solidFill>
                  <a:schemeClr val="bg1"/>
                </a:solidFill>
                <a:latin typeface="Arial" panose="020B0604020202020204" pitchFamily="34" charset="0"/>
                <a:cs typeface="Arial" panose="020B0604020202020204" pitchFamily="34" charset="0"/>
              </a:defRPr>
            </a:lvl1pPr>
          </a:lstStyle>
          <a:p>
            <a:r>
              <a:rPr lang="en-US" dirty="0"/>
              <a:t>Click to Place Picture</a:t>
            </a:r>
          </a:p>
        </p:txBody>
      </p:sp>
      <p:sp>
        <p:nvSpPr>
          <p:cNvPr id="37" name="Rectangle 182">
            <a:extLst>
              <a:ext uri="{FF2B5EF4-FFF2-40B4-BE49-F238E27FC236}">
                <a16:creationId xmlns:a16="http://schemas.microsoft.com/office/drawing/2014/main" id="{7F1551CC-56A8-4FFE-8188-6BBCFBC0D73C}"/>
              </a:ext>
            </a:extLst>
          </p:cNvPr>
          <p:cNvSpPr>
            <a:spLocks noGrp="1" noChangeArrowheads="1"/>
          </p:cNvSpPr>
          <p:nvPr>
            <p:ph type="ctrTitle" hasCustomPrompt="1"/>
          </p:nvPr>
        </p:nvSpPr>
        <p:spPr bwMode="blackWhite">
          <a:xfrm>
            <a:off x="5275942" y="1272210"/>
            <a:ext cx="6325011" cy="3864494"/>
          </a:xfrm>
          <a:prstGeom prst="rect">
            <a:avLst/>
          </a:prstGeom>
          <a:ln w="25400"/>
          <a:effectLst/>
        </p:spPr>
        <p:txBody>
          <a:bodyPr tIns="91440" bIns="91440" anchor="ctr">
            <a:normAutofit/>
          </a:bodyPr>
          <a:lstStyle>
            <a:lvl1pPr algn="l">
              <a:lnSpc>
                <a:spcPct val="100000"/>
              </a:lnSpc>
              <a:spcBef>
                <a:spcPts val="0"/>
              </a:spcBef>
              <a:defRPr lang="en-US" sz="5100" b="0" kern="1200" cap="none" spc="-5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en-US" dirty="0"/>
              <a:t>Large headline or statement goes here. Lorem ipsum</a:t>
            </a:r>
          </a:p>
        </p:txBody>
      </p:sp>
      <p:grpSp>
        <p:nvGrpSpPr>
          <p:cNvPr id="29" name="Group 28">
            <a:extLst>
              <a:ext uri="{FF2B5EF4-FFF2-40B4-BE49-F238E27FC236}">
                <a16:creationId xmlns:a16="http://schemas.microsoft.com/office/drawing/2014/main" id="{C08A7271-EAD5-41DA-A647-B52662CE3871}"/>
              </a:ext>
            </a:extLst>
          </p:cNvPr>
          <p:cNvGrpSpPr/>
          <p:nvPr userDrawn="1"/>
        </p:nvGrpSpPr>
        <p:grpSpPr>
          <a:xfrm>
            <a:off x="0" y="0"/>
            <a:ext cx="12190081" cy="79514"/>
            <a:chOff x="0" y="-1"/>
            <a:chExt cx="12190081" cy="1350190"/>
          </a:xfrm>
        </p:grpSpPr>
        <p:sp>
          <p:nvSpPr>
            <p:cNvPr id="30" name="Rectangle 29">
              <a:extLst>
                <a:ext uri="{FF2B5EF4-FFF2-40B4-BE49-F238E27FC236}">
                  <a16:creationId xmlns:a16="http://schemas.microsoft.com/office/drawing/2014/main" id="{566998BE-D4A8-4E8F-9220-64B75E6ABA38}"/>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DAEA3FA-932F-42AD-ABBD-14E9BA87D297}"/>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9991BE7-E792-4F0F-B8A2-3D9FCF1CD3BB}"/>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D0491D-8066-428E-9435-FA3684E23FA0}"/>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99A8192-CD11-4ECE-A1A1-EF3ACC047545}"/>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sp>
        <p:nvSpPr>
          <p:cNvPr id="45" name="Slide Number Placeholder 1">
            <a:extLst>
              <a:ext uri="{FF2B5EF4-FFF2-40B4-BE49-F238E27FC236}">
                <a16:creationId xmlns:a16="http://schemas.microsoft.com/office/drawing/2014/main" id="{7D12FB66-22AA-4777-8CC2-F076131FE9DF}"/>
              </a:ext>
            </a:extLst>
          </p:cNvPr>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1736F53-0FCF-4DF2-B88E-1DE0E43AA886}"/>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47" name="Group 46">
            <a:extLst>
              <a:ext uri="{FF2B5EF4-FFF2-40B4-BE49-F238E27FC236}">
                <a16:creationId xmlns:a16="http://schemas.microsoft.com/office/drawing/2014/main" id="{7A4A96C1-8B50-4A87-8923-04CE2B04CEAF}"/>
              </a:ext>
            </a:extLst>
          </p:cNvPr>
          <p:cNvGrpSpPr/>
          <p:nvPr userDrawn="1"/>
        </p:nvGrpSpPr>
        <p:grpSpPr>
          <a:xfrm>
            <a:off x="11369623" y="6476214"/>
            <a:ext cx="489002" cy="176138"/>
            <a:chOff x="271463" y="2852738"/>
            <a:chExt cx="3190876" cy="1149350"/>
          </a:xfrm>
        </p:grpSpPr>
        <p:sp>
          <p:nvSpPr>
            <p:cNvPr id="48" name="Freeform 6">
              <a:extLst>
                <a:ext uri="{FF2B5EF4-FFF2-40B4-BE49-F238E27FC236}">
                  <a16:creationId xmlns:a16="http://schemas.microsoft.com/office/drawing/2014/main" id="{3247CA1E-AF86-49CC-A305-8195944FFB98}"/>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9" name="Freeform 7">
              <a:extLst>
                <a:ext uri="{FF2B5EF4-FFF2-40B4-BE49-F238E27FC236}">
                  <a16:creationId xmlns:a16="http://schemas.microsoft.com/office/drawing/2014/main" id="{7CBFD072-C24E-4AF0-803E-E83E9025FAF2}"/>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8">
              <a:extLst>
                <a:ext uri="{FF2B5EF4-FFF2-40B4-BE49-F238E27FC236}">
                  <a16:creationId xmlns:a16="http://schemas.microsoft.com/office/drawing/2014/main" id="{27821654-D521-4D2E-9557-169616963275}"/>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9">
              <a:extLst>
                <a:ext uri="{FF2B5EF4-FFF2-40B4-BE49-F238E27FC236}">
                  <a16:creationId xmlns:a16="http://schemas.microsoft.com/office/drawing/2014/main" id="{766EDC3E-69CE-4032-9FB6-85216A191E94}"/>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2" name="Freeform 10">
              <a:extLst>
                <a:ext uri="{FF2B5EF4-FFF2-40B4-BE49-F238E27FC236}">
                  <a16:creationId xmlns:a16="http://schemas.microsoft.com/office/drawing/2014/main" id="{286022DB-6135-4077-A9E3-D3090DA262EC}"/>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4826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hasCustomPrompt="1"/>
          </p:nvPr>
        </p:nvSpPr>
        <p:spPr bwMode="auto">
          <a:xfrm>
            <a:off x="394775" y="414064"/>
            <a:ext cx="11425752"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stStyle>
          <a:p>
            <a:pPr lvl="0"/>
            <a:r>
              <a:rPr lang="en-US" dirty="0"/>
              <a:t>Click to add title here</a:t>
            </a:r>
            <a:br>
              <a:rPr lang="en-US" dirty="0"/>
            </a:br>
            <a:r>
              <a:rPr lang="en-US" dirty="0"/>
              <a:t>second line title</a:t>
            </a:r>
          </a:p>
        </p:txBody>
      </p:sp>
      <p:sp>
        <p:nvSpPr>
          <p:cNvPr id="46" name="Text Placeholder 45"/>
          <p:cNvSpPr>
            <a:spLocks noGrp="1"/>
          </p:cNvSpPr>
          <p:nvPr>
            <p:ph type="body" sz="quarter" idx="10"/>
          </p:nvPr>
        </p:nvSpPr>
        <p:spPr>
          <a:xfrm>
            <a:off x="394774" y="1153266"/>
            <a:ext cx="11425752" cy="46672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13333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66" name="Rectangle 226"/>
          <p:cNvSpPr>
            <a:spLocks noGrp="1" noChangeArrowheads="1"/>
          </p:cNvSpPr>
          <p:nvPr>
            <p:ph type="title"/>
          </p:nvPr>
        </p:nvSpPr>
        <p:spPr bwMode="auto">
          <a:xfrm>
            <a:off x="395932" y="414063"/>
            <a:ext cx="11451382" cy="6540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Title Goes Here</a:t>
            </a:r>
            <a:br>
              <a:rPr lang="en-US" dirty="0"/>
            </a:br>
            <a:r>
              <a:rPr lang="en-US" dirty="0"/>
              <a:t>second line title goes here</a:t>
            </a:r>
          </a:p>
        </p:txBody>
      </p:sp>
      <p:sp>
        <p:nvSpPr>
          <p:cNvPr id="17" name="Text Placeholder 16"/>
          <p:cNvSpPr>
            <a:spLocks noGrp="1"/>
          </p:cNvSpPr>
          <p:nvPr>
            <p:ph type="body" idx="1"/>
          </p:nvPr>
        </p:nvSpPr>
        <p:spPr>
          <a:xfrm>
            <a:off x="394773" y="1262418"/>
            <a:ext cx="11463852" cy="47084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1"/>
          <p:cNvSpPr txBox="1">
            <a:spLocks/>
          </p:cNvSpPr>
          <p:nvPr userDrawn="1"/>
        </p:nvSpPr>
        <p:spPr>
          <a:xfrm>
            <a:off x="10315547" y="6463203"/>
            <a:ext cx="596447" cy="277811"/>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9899D5D8-9A89-49C6-87E2-D5B81659BB09}" type="slidenum">
              <a:rPr lang="en-US" sz="1000" b="1" spc="3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1000" b="1" spc="3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60BD596-F1C1-457C-B796-82B14CD68D03}"/>
              </a:ext>
            </a:extLst>
          </p:cNvPr>
          <p:cNvSpPr txBox="1"/>
          <p:nvPr userDrawn="1"/>
        </p:nvSpPr>
        <p:spPr>
          <a:xfrm>
            <a:off x="7781092" y="6418656"/>
            <a:ext cx="2590528" cy="308777"/>
          </a:xfrm>
          <a:prstGeom prst="rect">
            <a:avLst/>
          </a:prstGeom>
          <a:noFill/>
        </p:spPr>
        <p:txBody>
          <a:bodyPr wrap="square" rtlCol="0" anchor="b">
            <a:noAutofit/>
          </a:bodyPr>
          <a:lstStyle/>
          <a:p>
            <a:pPr algn="r"/>
            <a:r>
              <a:rPr lang="en-US" sz="900" b="1" i="0" cap="all" spc="50" baseline="0" dirty="0">
                <a:solidFill>
                  <a:schemeClr val="tx2">
                    <a:lumMod val="90000"/>
                  </a:schemeClr>
                </a:solidFill>
                <a:latin typeface="Arial" panose="020B0604020202020204" pitchFamily="34" charset="0"/>
                <a:cs typeface="Arial" panose="020B0604020202020204" pitchFamily="34" charset="0"/>
              </a:rPr>
              <a:t>external</a:t>
            </a:r>
          </a:p>
        </p:txBody>
      </p:sp>
      <p:grpSp>
        <p:nvGrpSpPr>
          <p:cNvPr id="16" name="Group 15">
            <a:extLst>
              <a:ext uri="{FF2B5EF4-FFF2-40B4-BE49-F238E27FC236}">
                <a16:creationId xmlns:a16="http://schemas.microsoft.com/office/drawing/2014/main" id="{CF4EBEAB-4D41-4F13-AA13-5BDC7E266E1D}"/>
              </a:ext>
            </a:extLst>
          </p:cNvPr>
          <p:cNvGrpSpPr/>
          <p:nvPr userDrawn="1"/>
        </p:nvGrpSpPr>
        <p:grpSpPr>
          <a:xfrm>
            <a:off x="0" y="0"/>
            <a:ext cx="12190081" cy="79514"/>
            <a:chOff x="0" y="-1"/>
            <a:chExt cx="12190081" cy="1350190"/>
          </a:xfrm>
        </p:grpSpPr>
        <p:sp>
          <p:nvSpPr>
            <p:cNvPr id="18" name="Rectangle 17">
              <a:extLst>
                <a:ext uri="{FF2B5EF4-FFF2-40B4-BE49-F238E27FC236}">
                  <a16:creationId xmlns:a16="http://schemas.microsoft.com/office/drawing/2014/main" id="{8333770F-5625-4034-9686-943A98D45359}"/>
                </a:ext>
              </a:extLst>
            </p:cNvPr>
            <p:cNvSpPr/>
            <p:nvPr userDrawn="1"/>
          </p:nvSpPr>
          <p:spPr>
            <a:xfrm>
              <a:off x="0" y="-1"/>
              <a:ext cx="3641697" cy="135019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B75AB-80AF-44F5-B06D-0637D166F451}"/>
                </a:ext>
              </a:extLst>
            </p:cNvPr>
            <p:cNvSpPr/>
            <p:nvPr userDrawn="1"/>
          </p:nvSpPr>
          <p:spPr>
            <a:xfrm>
              <a:off x="3641698" y="-1"/>
              <a:ext cx="922352" cy="1350190"/>
            </a:xfrm>
            <a:prstGeom prst="rect">
              <a:avLst/>
            </a:prstGeom>
            <a:solidFill>
              <a:srgbClr val="95843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EE71252-7C01-47AA-93B9-87F623C7177A}"/>
                </a:ext>
              </a:extLst>
            </p:cNvPr>
            <p:cNvSpPr/>
            <p:nvPr userDrawn="1"/>
          </p:nvSpPr>
          <p:spPr>
            <a:xfrm>
              <a:off x="4564051" y="-1"/>
              <a:ext cx="2806808" cy="1350190"/>
            </a:xfrm>
            <a:prstGeom prst="rect">
              <a:avLst/>
            </a:prstGeom>
            <a:solidFill>
              <a:srgbClr val="7DB2D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D9CF932-D779-4EA8-BDE2-87D4119A6B55}"/>
                </a:ext>
              </a:extLst>
            </p:cNvPr>
            <p:cNvSpPr/>
            <p:nvPr userDrawn="1"/>
          </p:nvSpPr>
          <p:spPr>
            <a:xfrm>
              <a:off x="7370859" y="-1"/>
              <a:ext cx="1685677" cy="1350190"/>
            </a:xfrm>
            <a:prstGeom prst="rect">
              <a:avLst/>
            </a:prstGeom>
            <a:solidFill>
              <a:srgbClr val="73983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EE4F54C-20EC-4792-9EF9-A06348BEB537}"/>
                </a:ext>
              </a:extLst>
            </p:cNvPr>
            <p:cNvSpPr/>
            <p:nvPr userDrawn="1"/>
          </p:nvSpPr>
          <p:spPr>
            <a:xfrm>
              <a:off x="9048586" y="-1"/>
              <a:ext cx="3141495" cy="1350190"/>
            </a:xfrm>
            <a:prstGeom prst="rect">
              <a:avLst/>
            </a:prstGeom>
            <a:solidFill>
              <a:srgbClr val="C7D22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320A626-8584-4FE9-ACE5-B044CB0C67AB}"/>
              </a:ext>
            </a:extLst>
          </p:cNvPr>
          <p:cNvGrpSpPr/>
          <p:nvPr userDrawn="1"/>
        </p:nvGrpSpPr>
        <p:grpSpPr>
          <a:xfrm>
            <a:off x="11369623" y="6476214"/>
            <a:ext cx="489002" cy="176138"/>
            <a:chOff x="271463" y="2852738"/>
            <a:chExt cx="3190876" cy="1149350"/>
          </a:xfrm>
        </p:grpSpPr>
        <p:sp>
          <p:nvSpPr>
            <p:cNvPr id="15" name="Freeform 6">
              <a:extLst>
                <a:ext uri="{FF2B5EF4-FFF2-40B4-BE49-F238E27FC236}">
                  <a16:creationId xmlns:a16="http://schemas.microsoft.com/office/drawing/2014/main" id="{2B4D1812-625C-465C-8A40-C3A4D4EF977C}"/>
                </a:ext>
              </a:extLst>
            </p:cNvPr>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3E33A4A8-DD5C-4ACC-9DDA-825DE8D6A643}"/>
                </a:ext>
              </a:extLst>
            </p:cNvPr>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FC1DDF41-AC1C-4311-A127-9908D531585A}"/>
                </a:ext>
              </a:extLst>
            </p:cNvPr>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9">
              <a:extLst>
                <a:ext uri="{FF2B5EF4-FFF2-40B4-BE49-F238E27FC236}">
                  <a16:creationId xmlns:a16="http://schemas.microsoft.com/office/drawing/2014/main" id="{1504D5C3-43D0-4E06-8303-EED7507E404E}"/>
                </a:ext>
              </a:extLst>
            </p:cNvPr>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0">
              <a:extLst>
                <a:ext uri="{FF2B5EF4-FFF2-40B4-BE49-F238E27FC236}">
                  <a16:creationId xmlns:a16="http://schemas.microsoft.com/office/drawing/2014/main" id="{91FEF9C5-FE0D-4F71-BA75-6F78CC0E7E37}"/>
                </a:ext>
              </a:extLst>
            </p:cNvPr>
            <p:cNvSpPr>
              <a:spLocks/>
            </p:cNvSpPr>
            <p:nvPr/>
          </p:nvSpPr>
          <p:spPr bwMode="auto">
            <a:xfrm>
              <a:off x="271463" y="2852738"/>
              <a:ext cx="1306512"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9545993"/>
      </p:ext>
    </p:extLst>
  </p:cSld>
  <p:clrMap bg1="lt1" tx1="dk1" bg2="lt2" tx2="dk2" accent1="accent1" accent2="accent2" accent3="accent3" accent4="accent4" accent5="accent5" accent6="accent6" hlink="hlink" folHlink="folHlink"/>
  <p:sldLayoutIdLst>
    <p:sldLayoutId id="2147483823" r:id="rId1"/>
    <p:sldLayoutId id="2147483882" r:id="rId2"/>
    <p:sldLayoutId id="2147483905" r:id="rId3"/>
    <p:sldLayoutId id="2147483906" r:id="rId4"/>
    <p:sldLayoutId id="2147483907" r:id="rId5"/>
    <p:sldLayoutId id="2147483908" r:id="rId6"/>
    <p:sldLayoutId id="2147483909" r:id="rId7"/>
    <p:sldLayoutId id="2147483910" r:id="rId8"/>
    <p:sldLayoutId id="2147483775" r:id="rId9"/>
    <p:sldLayoutId id="2147483789" r:id="rId10"/>
    <p:sldLayoutId id="2147483790" r:id="rId11"/>
    <p:sldLayoutId id="2147483787" r:id="rId12"/>
    <p:sldLayoutId id="2147483810" r:id="rId13"/>
    <p:sldLayoutId id="2147483902" r:id="rId14"/>
    <p:sldLayoutId id="2147483904" r:id="rId15"/>
    <p:sldLayoutId id="2147483903" r:id="rId16"/>
    <p:sldLayoutId id="2147483777" r:id="rId17"/>
    <p:sldLayoutId id="2147483811" r:id="rId18"/>
    <p:sldLayoutId id="2147483859" r:id="rId19"/>
    <p:sldLayoutId id="2147483865" r:id="rId20"/>
    <p:sldLayoutId id="2147483862" r:id="rId21"/>
    <p:sldLayoutId id="2147483809" r:id="rId22"/>
    <p:sldLayoutId id="2147483860" r:id="rId23"/>
    <p:sldLayoutId id="2147483861" r:id="rId24"/>
    <p:sldLayoutId id="2147483911" r:id="rId25"/>
    <p:sldLayoutId id="2147483913" r:id="rId26"/>
    <p:sldLayoutId id="2147483914" r:id="rId27"/>
    <p:sldLayoutId id="2147483915" r:id="rId28"/>
    <p:sldLayoutId id="2147483916" r:id="rId29"/>
    <p:sldLayoutId id="2147483917" r:id="rId30"/>
  </p:sldLayoutIdLst>
  <p:transition>
    <p:fade/>
  </p:transition>
  <p:hf hdr="0" ftr="0" dt="0"/>
  <p:txStyles>
    <p:titleStyle>
      <a:lvl1pPr algn="l" rtl="0" eaLnBrk="1" fontAlgn="base" hangingPunct="1">
        <a:lnSpc>
          <a:spcPct val="100000"/>
        </a:lnSpc>
        <a:spcBef>
          <a:spcPct val="0"/>
        </a:spcBef>
        <a:spcAft>
          <a:spcPct val="0"/>
        </a:spcAft>
        <a:defRPr lang="en-US" sz="1600" b="1" kern="1200" cap="all" spc="210" baseline="0" dirty="0">
          <a:solidFill>
            <a:schemeClr val="tx1"/>
          </a:solidFill>
          <a:effectLst/>
          <a:latin typeface="Arial" panose="020B0604020202020204" pitchFamily="34" charset="0"/>
          <a:ea typeface="+mn-ea"/>
          <a:cs typeface="Arial" panose="020B0604020202020204" pitchFamily="34" charset="0"/>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p:titleStyle>
    <p:body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 name="TextBox 93"/>
          <p:cNvSpPr txBox="1"/>
          <p:nvPr userDrawn="1"/>
        </p:nvSpPr>
        <p:spPr>
          <a:xfrm>
            <a:off x="0" y="6412230"/>
            <a:ext cx="12192000" cy="200055"/>
          </a:xfrm>
          <a:prstGeom prst="rect">
            <a:avLst/>
          </a:prstGeom>
          <a:noFill/>
        </p:spPr>
        <p:txBody>
          <a:bodyPr wrap="square" rtlCol="0">
            <a:spAutoFit/>
          </a:bodyPr>
          <a:lstStyle/>
          <a:p>
            <a:pPr algn="ctr"/>
            <a:r>
              <a:rPr lang="en-US" sz="700" cap="all" baseline="0" dirty="0">
                <a:solidFill>
                  <a:schemeClr val="tx2">
                    <a:lumMod val="75000"/>
                  </a:schemeClr>
                </a:solidFill>
                <a:latin typeface="Arial" panose="020B0604020202020204" pitchFamily="34" charset="0"/>
                <a:cs typeface="Arial" panose="020B0604020202020204" pitchFamily="34" charset="0"/>
              </a:rPr>
              <a:t>NXP, the NXP logo and NXP SECURE CONNECTIONS FOR A SMARTER WORLD are trademarks of NXP B.V. All other product or service names are the property of their respective owners. © 2020 NXP B.V.</a:t>
            </a:r>
          </a:p>
        </p:txBody>
      </p:sp>
    </p:spTree>
  </p:cSld>
  <p:clrMap bg1="lt1" tx1="dk1" bg2="lt2" tx2="dk2" accent1="accent1" accent2="accent2" accent3="accent3" accent4="accent4" accent5="accent5" accent6="accent6" hlink="hlink" folHlink="folHlink"/>
  <p:sldLayoutIdLst>
    <p:sldLayoutId id="2147483684" r:id="rId1"/>
  </p:sldLayoutIdLst>
  <p:transition>
    <p:fad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41.jpe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hyperlink" Target="https://www.sequans.com/products-solutions/development-platforms/" TargetMode="External"/><Relationship Id="rId13" Type="http://schemas.openxmlformats.org/officeDocument/2006/relationships/hyperlink" Target="https://www.sequans.com/products-solutions/modules/" TargetMode="External"/><Relationship Id="rId3" Type="http://schemas.openxmlformats.org/officeDocument/2006/relationships/hyperlink" Target="https://community.nxp.com/welcome" TargetMode="External"/><Relationship Id="rId7" Type="http://schemas.openxmlformats.org/officeDocument/2006/relationships/image" Target="../media/image24.svg"/><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3.png"/><Relationship Id="rId11" Type="http://schemas.openxmlformats.org/officeDocument/2006/relationships/hyperlink" Target="https://www.sequans.com/" TargetMode="External"/><Relationship Id="rId5" Type="http://schemas.openxmlformats.org/officeDocument/2006/relationships/hyperlink" Target="http://www.nxp.com/LPC5500" TargetMode="External"/><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48.png"/><Relationship Id="rId14" Type="http://schemas.openxmlformats.org/officeDocument/2006/relationships/hyperlink" Target="http://www.nxp.com/MC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5CFA44-FE3D-4A6F-8DC6-089A45FC7CF5}"/>
              </a:ext>
            </a:extLst>
          </p:cNvPr>
          <p:cNvSpPr>
            <a:spLocks noGrp="1"/>
          </p:cNvSpPr>
          <p:nvPr>
            <p:ph type="ctrTitle"/>
          </p:nvPr>
        </p:nvSpPr>
        <p:spPr>
          <a:xfrm>
            <a:off x="625287" y="215803"/>
            <a:ext cx="6165127" cy="2961111"/>
          </a:xfrm>
        </p:spPr>
        <p:txBody>
          <a:bodyPr/>
          <a:lstStyle/>
          <a:p>
            <a:pPr lvl="0">
              <a:lnSpc>
                <a:spcPct val="100000"/>
              </a:lnSpc>
            </a:pPr>
            <a:r>
              <a:rPr lang="en-US" sz="3200" dirty="0"/>
              <a:t>Enabling Secure, NB-I</a:t>
            </a:r>
            <a:r>
              <a:rPr lang="cs-CZ" sz="3200" dirty="0"/>
              <a:t>o</a:t>
            </a:r>
            <a:r>
              <a:rPr lang="en-US" sz="3200" dirty="0"/>
              <a:t>T End Nodes with MCUXpresso Enablement and PSA-Certified MCUs to Address the Growing Industrial IoT market   </a:t>
            </a:r>
            <a:r>
              <a:rPr lang="en-US" sz="2800" dirty="0"/>
              <a:t> </a:t>
            </a:r>
          </a:p>
        </p:txBody>
      </p:sp>
      <p:sp>
        <p:nvSpPr>
          <p:cNvPr id="19" name="Picture Placeholder 18">
            <a:extLst>
              <a:ext uri="{FF2B5EF4-FFF2-40B4-BE49-F238E27FC236}">
                <a16:creationId xmlns:a16="http://schemas.microsoft.com/office/drawing/2014/main" id="{AE99971E-C949-4BAF-99E2-E0BB17137B33}"/>
              </a:ext>
            </a:extLst>
          </p:cNvPr>
          <p:cNvSpPr>
            <a:spLocks noGrp="1"/>
          </p:cNvSpPr>
          <p:nvPr>
            <p:ph type="pic" sz="quarter" idx="13"/>
          </p:nvPr>
        </p:nvSpPr>
        <p:spPr/>
      </p:sp>
      <p:sp>
        <p:nvSpPr>
          <p:cNvPr id="10" name="Text Placeholder 5">
            <a:extLst>
              <a:ext uri="{FF2B5EF4-FFF2-40B4-BE49-F238E27FC236}">
                <a16:creationId xmlns:a16="http://schemas.microsoft.com/office/drawing/2014/main" id="{C6EFB112-C594-448D-ACF4-969259618DEC}"/>
              </a:ext>
            </a:extLst>
          </p:cNvPr>
          <p:cNvSpPr>
            <a:spLocks noGrp="1"/>
          </p:cNvSpPr>
          <p:nvPr>
            <p:ph type="body" sz="quarter" idx="12"/>
          </p:nvPr>
        </p:nvSpPr>
        <p:spPr>
          <a:xfrm>
            <a:off x="625287" y="4796530"/>
            <a:ext cx="6174317" cy="399042"/>
          </a:xfrm>
        </p:spPr>
        <p:txBody>
          <a:bodyPr/>
          <a:lstStyle/>
          <a:p>
            <a:r>
              <a:rPr lang="en-US" dirty="0"/>
              <a:t>March 2020 </a:t>
            </a:r>
          </a:p>
        </p:txBody>
      </p:sp>
      <p:sp>
        <p:nvSpPr>
          <p:cNvPr id="11" name="Subtitle 4">
            <a:extLst>
              <a:ext uri="{FF2B5EF4-FFF2-40B4-BE49-F238E27FC236}">
                <a16:creationId xmlns:a16="http://schemas.microsoft.com/office/drawing/2014/main" id="{8F1F8689-6863-4503-8081-773ECDA07656}"/>
              </a:ext>
            </a:extLst>
          </p:cNvPr>
          <p:cNvSpPr>
            <a:spLocks noGrp="1"/>
          </p:cNvSpPr>
          <p:nvPr>
            <p:ph type="subTitle" idx="1"/>
          </p:nvPr>
        </p:nvSpPr>
        <p:spPr>
          <a:xfrm>
            <a:off x="625287" y="3681087"/>
            <a:ext cx="6413076" cy="1010312"/>
          </a:xfrm>
        </p:spPr>
        <p:txBody>
          <a:bodyPr/>
          <a:lstStyle/>
          <a:p>
            <a:r>
              <a:rPr lang="en-US" b="1" dirty="0"/>
              <a:t>Tomas Voda</a:t>
            </a:r>
          </a:p>
          <a:p>
            <a:r>
              <a:rPr lang="en-US" dirty="0"/>
              <a:t>NXP</a:t>
            </a:r>
            <a:r>
              <a:rPr lang="cs-CZ" dirty="0"/>
              <a:t> </a:t>
            </a:r>
            <a:r>
              <a:rPr lang="en-US" dirty="0"/>
              <a:t>Systems engineer </a:t>
            </a:r>
          </a:p>
          <a:p>
            <a:endParaRPr lang="en-US" sz="1000" dirty="0"/>
          </a:p>
          <a:p>
            <a:r>
              <a:rPr lang="en-US" b="1" dirty="0"/>
              <a:t>Imad M</a:t>
            </a:r>
            <a:r>
              <a:rPr lang="cs-CZ" b="1" dirty="0"/>
              <a:t>ikaiel</a:t>
            </a:r>
            <a:endParaRPr lang="en-US" b="1" dirty="0"/>
          </a:p>
          <a:p>
            <a:r>
              <a:rPr lang="en-US" dirty="0"/>
              <a:t>Sequans Communications, Product Marketing Director</a:t>
            </a:r>
          </a:p>
        </p:txBody>
      </p:sp>
    </p:spTree>
    <p:extLst>
      <p:ext uri="{BB962C8B-B14F-4D97-AF65-F5344CB8AC3E}">
        <p14:creationId xmlns:p14="http://schemas.microsoft.com/office/powerpoint/2010/main" val="17021038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565" y="173957"/>
            <a:ext cx="10972800" cy="577849"/>
          </a:xfrm>
        </p:spPr>
        <p:txBody>
          <a:bodyPr>
            <a:noAutofit/>
          </a:bodyPr>
          <a:lstStyle/>
          <a:p>
            <a:r>
              <a:rPr lang="en-US" dirty="0"/>
              <a:t>Monarch GM01Q-NXP</a:t>
            </a:r>
            <a:br>
              <a:rPr lang="en-US" dirty="0"/>
            </a:br>
            <a:r>
              <a:rPr lang="en-US" dirty="0"/>
              <a:t>Providing cellular connectivity to NXP LPCXpresso55S69 Board</a:t>
            </a:r>
          </a:p>
        </p:txBody>
      </p:sp>
      <p:sp>
        <p:nvSpPr>
          <p:cNvPr id="8" name="Subtitle 7"/>
          <p:cNvSpPr>
            <a:spLocks noGrp="1"/>
          </p:cNvSpPr>
          <p:nvPr>
            <p:ph type="subTitle" idx="13"/>
          </p:nvPr>
        </p:nvSpPr>
        <p:spPr/>
        <p:txBody>
          <a:bodyPr/>
          <a:lstStyle/>
          <a:p>
            <a:r>
              <a:rPr lang="en-US" noProof="0" dirty="0"/>
              <a:t>Born from a tight partnership between </a:t>
            </a:r>
            <a:r>
              <a:rPr lang="en-US" noProof="0" dirty="0" err="1"/>
              <a:t>Sequans</a:t>
            </a:r>
            <a:r>
              <a:rPr lang="en-US" noProof="0" dirty="0"/>
              <a:t> and NXP</a:t>
            </a:r>
          </a:p>
        </p:txBody>
      </p:sp>
      <p:sp>
        <p:nvSpPr>
          <p:cNvPr id="5" name="Slide Number Placeholder 4"/>
          <p:cNvSpPr>
            <a:spLocks noGrp="1"/>
          </p:cNvSpPr>
          <p:nvPr>
            <p:ph type="sldNum" sz="quarter" idx="4"/>
          </p:nvPr>
        </p:nvSpPr>
        <p:spPr/>
        <p:txBody>
          <a:bodyPr/>
          <a:lstStyle/>
          <a:p>
            <a:fld id="{6E2F718D-E0EF-244B-8B66-EE8BD70D1A1A}" type="slidenum">
              <a:rPr lang="en-US" smtClean="0"/>
              <a:pPr/>
              <a:t>9</a:t>
            </a:fld>
            <a:endParaRPr lang="en-US" dirty="0"/>
          </a:p>
        </p:txBody>
      </p:sp>
      <p:sp>
        <p:nvSpPr>
          <p:cNvPr id="22" name="Rectangle 21">
            <a:extLst>
              <a:ext uri="{FF2B5EF4-FFF2-40B4-BE49-F238E27FC236}">
                <a16:creationId xmlns:a16="http://schemas.microsoft.com/office/drawing/2014/main" id="{851FEA07-9F2C-447F-A2A0-4B8A2429FAC9}"/>
              </a:ext>
            </a:extLst>
          </p:cNvPr>
          <p:cNvSpPr/>
          <p:nvPr/>
        </p:nvSpPr>
        <p:spPr>
          <a:xfrm>
            <a:off x="5719960" y="4870440"/>
            <a:ext cx="3810120" cy="707886"/>
          </a:xfrm>
          <a:prstGeom prst="rect">
            <a:avLst/>
          </a:prstGeom>
        </p:spPr>
        <p:txBody>
          <a:bodyPr wrap="square">
            <a:spAutoFit/>
          </a:bodyPr>
          <a:lstStyle/>
          <a:p>
            <a:r>
              <a:rPr lang="en-US" sz="1600" b="1" dirty="0"/>
              <a:t>Deliverables</a:t>
            </a:r>
          </a:p>
          <a:p>
            <a:pPr marL="118530" lvl="1" indent="-118530">
              <a:buFont typeface="Arial" panose="020B0604020202020204" pitchFamily="34" charset="0"/>
              <a:buChar char="•"/>
              <a:tabLst>
                <a:tab pos="237061" algn="l"/>
              </a:tabLst>
            </a:pPr>
            <a:r>
              <a:rPr lang="en-US" sz="1200" dirty="0"/>
              <a:t>Board documentation</a:t>
            </a:r>
          </a:p>
          <a:p>
            <a:pPr marL="118530" lvl="1" indent="-118530">
              <a:buFont typeface="Arial" panose="020B0604020202020204" pitchFamily="34" charset="0"/>
              <a:buChar char="•"/>
              <a:tabLst>
                <a:tab pos="237061" algn="l"/>
              </a:tabLst>
            </a:pPr>
            <a:r>
              <a:rPr lang="en-US" sz="1200" dirty="0"/>
              <a:t>Software updates </a:t>
            </a:r>
          </a:p>
        </p:txBody>
      </p:sp>
      <p:cxnSp>
        <p:nvCxnSpPr>
          <p:cNvPr id="31" name="Straight Connector 30">
            <a:extLst>
              <a:ext uri="{FF2B5EF4-FFF2-40B4-BE49-F238E27FC236}">
                <a16:creationId xmlns:a16="http://schemas.microsoft.com/office/drawing/2014/main" id="{BB608A6C-F41D-4EC2-8E7B-0484D0EA48AD}"/>
              </a:ext>
            </a:extLst>
          </p:cNvPr>
          <p:cNvCxnSpPr>
            <a:cxnSpLocks/>
          </p:cNvCxnSpPr>
          <p:nvPr/>
        </p:nvCxnSpPr>
        <p:spPr>
          <a:xfrm>
            <a:off x="863600" y="4706697"/>
            <a:ext cx="10718800"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BD71BE4-9691-4D1D-87AE-ACAA6FB537A9}"/>
              </a:ext>
            </a:extLst>
          </p:cNvPr>
          <p:cNvCxnSpPr/>
          <p:nvPr/>
        </p:nvCxnSpPr>
        <p:spPr>
          <a:xfrm>
            <a:off x="5447821" y="4870440"/>
            <a:ext cx="0" cy="1528955"/>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F60D4B4A-5CB1-429C-ABAD-315ED7B3051C}"/>
              </a:ext>
            </a:extLst>
          </p:cNvPr>
          <p:cNvSpPr txBox="1"/>
          <p:nvPr/>
        </p:nvSpPr>
        <p:spPr>
          <a:xfrm>
            <a:off x="848221" y="1886238"/>
            <a:ext cx="6805898" cy="2677656"/>
          </a:xfrm>
          <a:prstGeom prst="rect">
            <a:avLst/>
          </a:prstGeom>
          <a:noFill/>
        </p:spPr>
        <p:txBody>
          <a:bodyPr wrap="square" rtlCol="0">
            <a:spAutoFit/>
          </a:bodyPr>
          <a:lstStyle/>
          <a:p>
            <a:r>
              <a:rPr lang="en-US" sz="1400" b="1" dirty="0"/>
              <a:t>Connected LPCXpresso55S69</a:t>
            </a:r>
            <a:r>
              <a:rPr lang="en-US" sz="1400" dirty="0"/>
              <a:t> </a:t>
            </a:r>
            <a:r>
              <a:rPr lang="en-US" sz="1400" b="1" dirty="0"/>
              <a:t>development platform</a:t>
            </a:r>
          </a:p>
          <a:p>
            <a:pPr marL="118530" lvl="1" indent="-118530">
              <a:buFont typeface="Arial" panose="020B0604020202020204" pitchFamily="34" charset="0"/>
              <a:buChar char="•"/>
            </a:pPr>
            <a:r>
              <a:rPr lang="en-US" sz="1400" dirty="0"/>
              <a:t>The Monarch GM01Q-NXP companion board from </a:t>
            </a:r>
            <a:r>
              <a:rPr lang="en-US" sz="1400" dirty="0" err="1"/>
              <a:t>Sequans</a:t>
            </a:r>
            <a:r>
              <a:rPr lang="en-US" sz="1400" dirty="0"/>
              <a:t> provides cellular connectivity solution to LPCXpresso55S69 MCU board </a:t>
            </a:r>
          </a:p>
          <a:p>
            <a:pPr marL="118530" lvl="1" indent="-118530">
              <a:buFont typeface="Arial" panose="020B0604020202020204" pitchFamily="34" charset="0"/>
              <a:buChar char="•"/>
            </a:pPr>
            <a:r>
              <a:rPr lang="en-US" sz="1400" dirty="0"/>
              <a:t>Monarch GM01Q-NXP companion board fits into LPCXpresso55S69  through the Arduino bus, and exposes the existing </a:t>
            </a:r>
            <a:r>
              <a:rPr lang="en-US" sz="1400" dirty="0" err="1"/>
              <a:t>mikro</a:t>
            </a:r>
            <a:r>
              <a:rPr lang="en-US" sz="1400" dirty="0"/>
              <a:t>-BUS connector.</a:t>
            </a:r>
          </a:p>
          <a:p>
            <a:pPr marL="118530" lvl="1" indent="-118530">
              <a:buFont typeface="Arial" panose="020B0604020202020204" pitchFamily="34" charset="0"/>
              <a:buChar char="•"/>
            </a:pPr>
            <a:r>
              <a:rPr lang="en-US" sz="1400" dirty="0"/>
              <a:t>Monarch </a:t>
            </a:r>
            <a:r>
              <a:rPr lang="en-GB" sz="1400" dirty="0"/>
              <a:t>GM01Q-NXP board is pre-integrated into </a:t>
            </a:r>
            <a:r>
              <a:rPr lang="en-US" sz="1400" dirty="0"/>
              <a:t>LPCXpresso55S69</a:t>
            </a:r>
            <a:r>
              <a:rPr lang="en-GB" sz="1400" dirty="0"/>
              <a:t> software suite, which provides a turnkey solution for connecting NXP products to any cloud server like AWS, GCP, Azure, etc. Cellular driver and Examples for NXP based CPU are available</a:t>
            </a:r>
          </a:p>
          <a:p>
            <a:pPr marL="118530" lvl="1" indent="-118530">
              <a:buFont typeface="Arial" panose="020B0604020202020204" pitchFamily="34" charset="0"/>
              <a:buChar char="•"/>
            </a:pPr>
            <a:r>
              <a:rPr lang="en-US" sz="1400" dirty="0"/>
              <a:t>The kit can be shipped with a worldwide </a:t>
            </a:r>
            <a:r>
              <a:rPr lang="en-US" sz="1400" dirty="0" err="1"/>
              <a:t>Truphone</a:t>
            </a:r>
            <a:r>
              <a:rPr lang="en-US" sz="1400" dirty="0"/>
              <a:t> MVNO SIM card –refer to </a:t>
            </a:r>
            <a:r>
              <a:rPr lang="en-US" sz="1400" dirty="0" err="1"/>
              <a:t>Truphone</a:t>
            </a:r>
            <a:r>
              <a:rPr lang="en-US" sz="1400" dirty="0"/>
              <a:t> coverage-</a:t>
            </a:r>
          </a:p>
          <a:p>
            <a:pPr marL="118530" lvl="1" indent="-118530">
              <a:buFont typeface="Arial" panose="020B0604020202020204" pitchFamily="34" charset="0"/>
              <a:buChar char="•"/>
            </a:pPr>
            <a:r>
              <a:rPr lang="en-US" sz="1400" dirty="0"/>
              <a:t>Two Monarch GM01Q-NXP SKUs exist for Cat-M1 and NB-</a:t>
            </a:r>
            <a:r>
              <a:rPr lang="en-US" sz="1400" dirty="0" err="1"/>
              <a:t>IoT</a:t>
            </a:r>
            <a:r>
              <a:rPr lang="en-US" sz="1400" dirty="0"/>
              <a:t> </a:t>
            </a:r>
          </a:p>
        </p:txBody>
      </p:sp>
      <p:cxnSp>
        <p:nvCxnSpPr>
          <p:cNvPr id="44" name="Straight Connector 43">
            <a:extLst>
              <a:ext uri="{FF2B5EF4-FFF2-40B4-BE49-F238E27FC236}">
                <a16:creationId xmlns:a16="http://schemas.microsoft.com/office/drawing/2014/main" id="{0B841500-E1AA-4134-850C-8D72F887C2A6}"/>
              </a:ext>
            </a:extLst>
          </p:cNvPr>
          <p:cNvCxnSpPr/>
          <p:nvPr/>
        </p:nvCxnSpPr>
        <p:spPr>
          <a:xfrm>
            <a:off x="7608737" y="1922460"/>
            <a:ext cx="0" cy="2608333"/>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5032" y="4303445"/>
            <a:ext cx="874395" cy="31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a:extLst>
              <a:ext uri="{FF2B5EF4-FFF2-40B4-BE49-F238E27FC236}">
                <a16:creationId xmlns:a16="http://schemas.microsoft.com/office/drawing/2014/main" id="{851FEA07-9F2C-447F-A2A0-4B8A2429FAC9}"/>
              </a:ext>
            </a:extLst>
          </p:cNvPr>
          <p:cNvSpPr/>
          <p:nvPr/>
        </p:nvSpPr>
        <p:spPr>
          <a:xfrm>
            <a:off x="936571" y="4778439"/>
            <a:ext cx="4495800" cy="1815882"/>
          </a:xfrm>
          <a:prstGeom prst="rect">
            <a:avLst/>
          </a:prstGeom>
        </p:spPr>
        <p:txBody>
          <a:bodyPr wrap="square">
            <a:spAutoFit/>
          </a:bodyPr>
          <a:lstStyle/>
          <a:p>
            <a:r>
              <a:rPr lang="en-US" sz="1600" b="1" dirty="0"/>
              <a:t>Key Features</a:t>
            </a:r>
          </a:p>
          <a:p>
            <a:pPr marL="118530" lvl="1" indent="-118530">
              <a:buFont typeface="Arial" panose="020B0604020202020204" pitchFamily="34" charset="0"/>
              <a:buChar char="•"/>
              <a:tabLst>
                <a:tab pos="237061" algn="l"/>
              </a:tabLst>
            </a:pPr>
            <a:r>
              <a:rPr lang="en-GB" sz="1200" dirty="0" err="1"/>
              <a:t>Sequans</a:t>
            </a:r>
            <a:r>
              <a:rPr lang="en-GB" sz="1200" dirty="0"/>
              <a:t> GM01Q LTE Module</a:t>
            </a:r>
          </a:p>
          <a:p>
            <a:pPr marL="118530" lvl="1" indent="-118530">
              <a:buFont typeface="Arial" panose="020B0604020202020204" pitchFamily="34" charset="0"/>
              <a:buChar char="•"/>
              <a:tabLst>
                <a:tab pos="237061" algn="l"/>
              </a:tabLst>
            </a:pPr>
            <a:r>
              <a:rPr lang="en-GB" sz="1200" dirty="0"/>
              <a:t>Worldwide LTE-M or to NB-</a:t>
            </a:r>
            <a:r>
              <a:rPr lang="en-GB" sz="1200" dirty="0" err="1"/>
              <a:t>IoT</a:t>
            </a:r>
            <a:r>
              <a:rPr lang="en-GB" sz="1200" dirty="0"/>
              <a:t> support</a:t>
            </a:r>
          </a:p>
          <a:p>
            <a:pPr marL="118530" lvl="1" indent="-118530">
              <a:buFont typeface="Arial" panose="020B0604020202020204" pitchFamily="34" charset="0"/>
              <a:buChar char="•"/>
              <a:tabLst>
                <a:tab pos="237061" algn="l"/>
              </a:tabLst>
            </a:pPr>
            <a:r>
              <a:rPr lang="en-GB" sz="1200" dirty="0"/>
              <a:t>Designed for </a:t>
            </a:r>
            <a:r>
              <a:rPr lang="en-US" sz="1200" b="1" dirty="0"/>
              <a:t>LPCXpresso55S69</a:t>
            </a:r>
            <a:r>
              <a:rPr lang="en-US" sz="1200" dirty="0"/>
              <a:t> </a:t>
            </a:r>
            <a:endParaRPr lang="en-GB" sz="1200" dirty="0"/>
          </a:p>
          <a:p>
            <a:pPr marL="118530" lvl="1" indent="-118530">
              <a:buFont typeface="Arial" panose="020B0604020202020204" pitchFamily="34" charset="0"/>
              <a:buChar char="•"/>
              <a:tabLst>
                <a:tab pos="237061" algn="l"/>
              </a:tabLst>
            </a:pPr>
            <a:r>
              <a:rPr lang="en-GB" sz="1200" dirty="0"/>
              <a:t>Debug connector for modem upgrade and console</a:t>
            </a:r>
          </a:p>
          <a:p>
            <a:pPr marL="118530" lvl="1" indent="-118530">
              <a:buFont typeface="Arial" panose="020B0604020202020204" pitchFamily="34" charset="0"/>
              <a:buChar char="•"/>
              <a:tabLst>
                <a:tab pos="237061" algn="l"/>
              </a:tabLst>
            </a:pPr>
            <a:r>
              <a:rPr lang="en-GB" sz="1200" dirty="0"/>
              <a:t>High-performance antenna for frequency ranges: 700MHz—2100MHz</a:t>
            </a:r>
          </a:p>
          <a:p>
            <a:pPr marL="118530" lvl="1" indent="-118530">
              <a:buFont typeface="Arial" panose="020B0604020202020204" pitchFamily="34" charset="0"/>
              <a:buChar char="•"/>
              <a:tabLst>
                <a:tab pos="237061" algn="l"/>
              </a:tabLst>
            </a:pPr>
            <a:r>
              <a:rPr lang="en-GB" sz="1200" dirty="0"/>
              <a:t>Free drivers and code examples available</a:t>
            </a:r>
          </a:p>
          <a:p>
            <a:pPr marL="118530" lvl="1" indent="-118530">
              <a:buFont typeface="Arial" panose="020B0604020202020204" pitchFamily="34" charset="0"/>
              <a:buChar char="•"/>
              <a:tabLst>
                <a:tab pos="237061" algn="l"/>
              </a:tabLst>
            </a:pPr>
            <a:endParaRPr lang="en-GB" sz="1200" dirty="0"/>
          </a:p>
        </p:txBody>
      </p:sp>
      <p:pic>
        <p:nvPicPr>
          <p:cNvPr id="48" name="Picture 47">
            <a:extLst>
              <a:ext uri="{FF2B5EF4-FFF2-40B4-BE49-F238E27FC236}">
                <a16:creationId xmlns:a16="http://schemas.microsoft.com/office/drawing/2014/main" id="{AE98A46C-27E3-C24F-B3A4-CFF9B4959A93}"/>
              </a:ext>
            </a:extLst>
          </p:cNvPr>
          <p:cNvPicPr>
            <a:picLocks noChangeAspect="1"/>
          </p:cNvPicPr>
          <p:nvPr/>
        </p:nvPicPr>
        <p:blipFill>
          <a:blip r:embed="rId3"/>
          <a:stretch>
            <a:fillRect/>
          </a:stretch>
        </p:blipFill>
        <p:spPr>
          <a:xfrm>
            <a:off x="10477688" y="327265"/>
            <a:ext cx="849081" cy="849081"/>
          </a:xfrm>
          <a:prstGeom prst="rect">
            <a:avLst/>
          </a:prstGeom>
        </p:spPr>
      </p:pic>
      <p:grpSp>
        <p:nvGrpSpPr>
          <p:cNvPr id="23" name="Group 22"/>
          <p:cNvGrpSpPr/>
          <p:nvPr/>
        </p:nvGrpSpPr>
        <p:grpSpPr>
          <a:xfrm>
            <a:off x="8592285" y="4391212"/>
            <a:ext cx="357540" cy="134981"/>
            <a:chOff x="271463" y="2852738"/>
            <a:chExt cx="3190876" cy="1149350"/>
          </a:xfrm>
        </p:grpSpPr>
        <p:sp>
          <p:nvSpPr>
            <p:cNvPr id="24" name="Freeform 6"/>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27" name="Freeform 7"/>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28" name="Freeform 8"/>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29" name="Freeform 9"/>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30" name="Freeform 10"/>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grpSp>
      <p:sp>
        <p:nvSpPr>
          <p:cNvPr id="3" name="TextBox 2"/>
          <p:cNvSpPr txBox="1"/>
          <p:nvPr/>
        </p:nvSpPr>
        <p:spPr>
          <a:xfrm>
            <a:off x="7813969" y="3983240"/>
            <a:ext cx="1992853" cy="338554"/>
          </a:xfrm>
          <a:prstGeom prst="rect">
            <a:avLst/>
          </a:prstGeom>
          <a:noFill/>
        </p:spPr>
        <p:txBody>
          <a:bodyPr wrap="none" rtlCol="0">
            <a:spAutoFit/>
          </a:bodyPr>
          <a:lstStyle/>
          <a:p>
            <a:r>
              <a:rPr lang="en-US" sz="1600" b="1" dirty="0"/>
              <a:t>LPCXpresso55S69</a:t>
            </a:r>
          </a:p>
        </p:txBody>
      </p:sp>
      <p:sp>
        <p:nvSpPr>
          <p:cNvPr id="32" name="TextBox 31"/>
          <p:cNvSpPr txBox="1"/>
          <p:nvPr/>
        </p:nvSpPr>
        <p:spPr>
          <a:xfrm>
            <a:off x="10102337" y="3767485"/>
            <a:ext cx="1634550" cy="830997"/>
          </a:xfrm>
          <a:prstGeom prst="rect">
            <a:avLst/>
          </a:prstGeom>
          <a:noFill/>
        </p:spPr>
        <p:txBody>
          <a:bodyPr wrap="none" rtlCol="0">
            <a:spAutoFit/>
          </a:bodyPr>
          <a:lstStyle/>
          <a:p>
            <a:pPr algn="ctr"/>
            <a:r>
              <a:rPr lang="en-US" sz="1600" b="1" dirty="0"/>
              <a:t>Monarch </a:t>
            </a:r>
          </a:p>
          <a:p>
            <a:pPr algn="ctr"/>
            <a:r>
              <a:rPr lang="en-US" sz="1600" b="1" dirty="0"/>
              <a:t>GM01Q-NXP</a:t>
            </a:r>
          </a:p>
          <a:p>
            <a:endParaRPr lang="en-US" sz="1600" b="1" dirty="0"/>
          </a:p>
        </p:txBody>
      </p:sp>
      <p:pic>
        <p:nvPicPr>
          <p:cNvPr id="26" name="Picture 25">
            <a:extLst>
              <a:ext uri="{FF2B5EF4-FFF2-40B4-BE49-F238E27FC236}">
                <a16:creationId xmlns:a16="http://schemas.microsoft.com/office/drawing/2014/main" id="{A91ED600-96FE-4F9E-932C-5AEF935C3F6B}"/>
              </a:ext>
            </a:extLst>
          </p:cNvPr>
          <p:cNvPicPr>
            <a:picLocks noChangeAspect="1"/>
          </p:cNvPicPr>
          <p:nvPr/>
        </p:nvPicPr>
        <p:blipFill>
          <a:blip r:embed="rId4"/>
          <a:stretch>
            <a:fillRect/>
          </a:stretch>
        </p:blipFill>
        <p:spPr>
          <a:xfrm>
            <a:off x="7882571" y="1968340"/>
            <a:ext cx="1633240" cy="1754305"/>
          </a:xfrm>
          <a:prstGeom prst="rect">
            <a:avLst/>
          </a:prstGeom>
        </p:spPr>
      </p:pic>
      <p:pic>
        <p:nvPicPr>
          <p:cNvPr id="33" name="Picture 32">
            <a:extLst>
              <a:ext uri="{FF2B5EF4-FFF2-40B4-BE49-F238E27FC236}">
                <a16:creationId xmlns:a16="http://schemas.microsoft.com/office/drawing/2014/main" id="{7758BF29-17AB-4CC1-BA19-9928E0E1087C}"/>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78714" y="1898177"/>
            <a:ext cx="1002753" cy="181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descr="A picture containing object&#10;&#10;Description automatically generated">
            <a:extLst>
              <a:ext uri="{FF2B5EF4-FFF2-40B4-BE49-F238E27FC236}">
                <a16:creationId xmlns:a16="http://schemas.microsoft.com/office/drawing/2014/main" id="{EB5361F7-756A-4D84-B16B-D3CFAD453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338" y="5923293"/>
            <a:ext cx="2569480" cy="481778"/>
          </a:xfrm>
          <a:prstGeom prst="rect">
            <a:avLst/>
          </a:prstGeom>
        </p:spPr>
      </p:pic>
    </p:spTree>
    <p:extLst>
      <p:ext uri="{BB962C8B-B14F-4D97-AF65-F5344CB8AC3E}">
        <p14:creationId xmlns:p14="http://schemas.microsoft.com/office/powerpoint/2010/main" val="45146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8442" y="4040201"/>
            <a:ext cx="919677" cy="124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6F0221C-F54F-4705-96EC-B6DEE09E01E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1612" y="828675"/>
            <a:ext cx="9248775" cy="5200650"/>
          </a:xfrm>
          <a:prstGeom prst="rect">
            <a:avLst/>
          </a:prstGeom>
        </p:spPr>
      </p:pic>
      <p:sp>
        <p:nvSpPr>
          <p:cNvPr id="11" name="Title 1">
            <a:extLst>
              <a:ext uri="{FF2B5EF4-FFF2-40B4-BE49-F238E27FC236}">
                <a16:creationId xmlns:a16="http://schemas.microsoft.com/office/drawing/2014/main" id="{1EE5ED93-81C6-42A0-94DA-F6D86C9714E5}"/>
              </a:ext>
            </a:extLst>
          </p:cNvPr>
          <p:cNvSpPr txBox="1">
            <a:spLocks/>
          </p:cNvSpPr>
          <p:nvPr/>
        </p:nvSpPr>
        <p:spPr>
          <a:xfrm>
            <a:off x="300681" y="280713"/>
            <a:ext cx="11634385" cy="654050"/>
          </a:xfrm>
          <a:prstGeom prst="rect">
            <a:avLst/>
          </a:prstGeom>
        </p:spPr>
        <p:txBody>
          <a:bodyPr/>
          <a:lstStyle>
            <a:lvl1pPr algn="l" rtl="0" eaLnBrk="1" fontAlgn="base" hangingPunct="1">
              <a:lnSpc>
                <a:spcPct val="100000"/>
              </a:lnSpc>
              <a:spcBef>
                <a:spcPct val="0"/>
              </a:spcBef>
              <a:spcAft>
                <a:spcPct val="0"/>
              </a:spcAft>
              <a:defRPr lang="en-US" sz="2900" b="1" kern="1200" dirty="0" smtClean="0">
                <a:solidFill>
                  <a:schemeClr val="tx2">
                    <a:lumMod val="75000"/>
                  </a:schemeClr>
                </a:solidFill>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sz="1600" cap="all" spc="210" dirty="0">
                <a:solidFill>
                  <a:schemeClr val="tx1"/>
                </a:solidFill>
                <a:latin typeface="Arial" panose="020B0604020202020204" pitchFamily="34" charset="0"/>
                <a:cs typeface="Arial" panose="020B0604020202020204" pitchFamily="34" charset="0"/>
              </a:rPr>
              <a:t>DEMO Overview</a:t>
            </a:r>
          </a:p>
        </p:txBody>
      </p:sp>
      <p:sp>
        <p:nvSpPr>
          <p:cNvPr id="6" name="TextBox 5">
            <a:extLst>
              <a:ext uri="{FF2B5EF4-FFF2-40B4-BE49-F238E27FC236}">
                <a16:creationId xmlns:a16="http://schemas.microsoft.com/office/drawing/2014/main" id="{927BF6FB-BAF3-4812-B39E-CF6E1B7B82D7}"/>
              </a:ext>
            </a:extLst>
          </p:cNvPr>
          <p:cNvSpPr txBox="1"/>
          <p:nvPr/>
        </p:nvSpPr>
        <p:spPr>
          <a:xfrm>
            <a:off x="7341608" y="4017903"/>
            <a:ext cx="1131112" cy="453005"/>
          </a:xfrm>
          <a:prstGeom prst="rect">
            <a:avLst/>
          </a:prstGeom>
          <a:noFill/>
        </p:spPr>
        <p:txBody>
          <a:bodyPr wrap="square" lIns="91440" tIns="45720" rIns="91440" rtlCol="0" anchor="t">
            <a:noAutofit/>
          </a:bodyPr>
          <a:lstStyle/>
          <a:p>
            <a:r>
              <a:rPr lang="cs-CZ" sz="2200" dirty="0">
                <a:solidFill>
                  <a:srgbClr val="00B050"/>
                </a:solidFill>
              </a:rPr>
              <a:t>Cat-M/ </a:t>
            </a:r>
            <a:r>
              <a:rPr lang="en-GB" sz="2200" dirty="0">
                <a:solidFill>
                  <a:srgbClr val="00B050"/>
                </a:solidFill>
              </a:rPr>
              <a:t>NB-IoT</a:t>
            </a:r>
          </a:p>
        </p:txBody>
      </p:sp>
    </p:spTree>
    <p:extLst>
      <p:ext uri="{BB962C8B-B14F-4D97-AF65-F5344CB8AC3E}">
        <p14:creationId xmlns:p14="http://schemas.microsoft.com/office/powerpoint/2010/main" val="238218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266" y="5183030"/>
            <a:ext cx="757341" cy="102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1EE5ED93-81C6-42A0-94DA-F6D86C9714E5}"/>
              </a:ext>
            </a:extLst>
          </p:cNvPr>
          <p:cNvSpPr txBox="1">
            <a:spLocks/>
          </p:cNvSpPr>
          <p:nvPr/>
        </p:nvSpPr>
        <p:spPr>
          <a:xfrm>
            <a:off x="300681" y="280713"/>
            <a:ext cx="11634385" cy="654050"/>
          </a:xfrm>
          <a:prstGeom prst="rect">
            <a:avLst/>
          </a:prstGeom>
        </p:spPr>
        <p:txBody>
          <a:bodyPr/>
          <a:lstStyle>
            <a:lvl1pPr algn="l" rtl="0" eaLnBrk="1" fontAlgn="base" hangingPunct="1">
              <a:lnSpc>
                <a:spcPct val="100000"/>
              </a:lnSpc>
              <a:spcBef>
                <a:spcPct val="0"/>
              </a:spcBef>
              <a:spcAft>
                <a:spcPct val="0"/>
              </a:spcAft>
              <a:defRPr lang="en-US" sz="2900" b="1" kern="1200" dirty="0" smtClean="0">
                <a:solidFill>
                  <a:schemeClr val="tx2">
                    <a:lumMod val="75000"/>
                  </a:schemeClr>
                </a:solidFill>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sz="1600" cap="all" spc="210" dirty="0">
                <a:solidFill>
                  <a:schemeClr val="tx1"/>
                </a:solidFill>
                <a:latin typeface="Arial" panose="020B0604020202020204" pitchFamily="34" charset="0"/>
                <a:cs typeface="Arial" panose="020B0604020202020204" pitchFamily="34" charset="0"/>
              </a:rPr>
              <a:t>DEMO Overview</a:t>
            </a:r>
            <a:r>
              <a:rPr lang="cs-CZ" sz="1600" cap="all" spc="210" dirty="0">
                <a:solidFill>
                  <a:schemeClr val="tx1"/>
                </a:solidFill>
                <a:latin typeface="Arial" panose="020B0604020202020204" pitchFamily="34" charset="0"/>
                <a:cs typeface="Arial" panose="020B0604020202020204" pitchFamily="34" charset="0"/>
              </a:rPr>
              <a:t> – case 1</a:t>
            </a:r>
            <a:endParaRPr lang="en-US" sz="1600" cap="all" spc="21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1FB08D7-A9AE-4148-853C-8944C05DF8F3}"/>
              </a:ext>
            </a:extLst>
          </p:cNvPr>
          <p:cNvPicPr>
            <a:picLocks noChangeAspect="1"/>
          </p:cNvPicPr>
          <p:nvPr/>
        </p:nvPicPr>
        <p:blipFill rotWithShape="1">
          <a:blip r:embed="rId3"/>
          <a:srcRect t="63147"/>
          <a:stretch/>
        </p:blipFill>
        <p:spPr>
          <a:xfrm>
            <a:off x="5242115" y="6222121"/>
            <a:ext cx="2412619" cy="494943"/>
          </a:xfrm>
          <a:prstGeom prst="rect">
            <a:avLst/>
          </a:prstGeom>
        </p:spPr>
      </p:pic>
      <p:pic>
        <p:nvPicPr>
          <p:cNvPr id="7" name="Picture 6">
            <a:extLst>
              <a:ext uri="{FF2B5EF4-FFF2-40B4-BE49-F238E27FC236}">
                <a16:creationId xmlns:a16="http://schemas.microsoft.com/office/drawing/2014/main" id="{6AC8A9D4-B2B8-4F7A-B61F-56720FC9EAB2}"/>
              </a:ext>
            </a:extLst>
          </p:cNvPr>
          <p:cNvPicPr>
            <a:picLocks noChangeAspect="1"/>
          </p:cNvPicPr>
          <p:nvPr/>
        </p:nvPicPr>
        <p:blipFill>
          <a:blip r:embed="rId4"/>
          <a:stretch>
            <a:fillRect/>
          </a:stretch>
        </p:blipFill>
        <p:spPr>
          <a:xfrm>
            <a:off x="5980017" y="591639"/>
            <a:ext cx="5119687" cy="2265874"/>
          </a:xfrm>
          <a:prstGeom prst="rect">
            <a:avLst/>
          </a:prstGeom>
        </p:spPr>
      </p:pic>
      <p:sp>
        <p:nvSpPr>
          <p:cNvPr id="9" name="Rectangle 8">
            <a:extLst>
              <a:ext uri="{FF2B5EF4-FFF2-40B4-BE49-F238E27FC236}">
                <a16:creationId xmlns:a16="http://schemas.microsoft.com/office/drawing/2014/main" id="{094E7028-FA65-4015-B54C-7EBE2640FE41}"/>
              </a:ext>
            </a:extLst>
          </p:cNvPr>
          <p:cNvSpPr/>
          <p:nvPr/>
        </p:nvSpPr>
        <p:spPr>
          <a:xfrm>
            <a:off x="6357937" y="3825914"/>
            <a:ext cx="1176337" cy="650035"/>
          </a:xfrm>
          <a:prstGeom prst="rect">
            <a:avLst/>
          </a:prstGeom>
          <a:no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accent1"/>
                </a:solidFill>
              </a:rPr>
              <a:t>      GM01Q</a:t>
            </a:r>
          </a:p>
          <a:p>
            <a:pPr algn="ctr"/>
            <a:r>
              <a:rPr lang="en-US" sz="1400" dirty="0">
                <a:solidFill>
                  <a:schemeClr val="accent1"/>
                </a:solidFill>
              </a:rPr>
              <a:t>      NB01Q</a:t>
            </a:r>
          </a:p>
        </p:txBody>
      </p:sp>
      <p:sp>
        <p:nvSpPr>
          <p:cNvPr id="14" name="Arrow: Up-Down 13">
            <a:extLst>
              <a:ext uri="{FF2B5EF4-FFF2-40B4-BE49-F238E27FC236}">
                <a16:creationId xmlns:a16="http://schemas.microsoft.com/office/drawing/2014/main" id="{93E06506-367D-4B8E-9F54-36DD4B380CD9}"/>
              </a:ext>
            </a:extLst>
          </p:cNvPr>
          <p:cNvSpPr/>
          <p:nvPr/>
        </p:nvSpPr>
        <p:spPr>
          <a:xfrm>
            <a:off x="5915025" y="1981200"/>
            <a:ext cx="1066800" cy="1844714"/>
          </a:xfrm>
          <a:prstGeom prst="upDown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cxnSp>
        <p:nvCxnSpPr>
          <p:cNvPr id="17" name="Straight Arrow Connector 16">
            <a:extLst>
              <a:ext uri="{FF2B5EF4-FFF2-40B4-BE49-F238E27FC236}">
                <a16:creationId xmlns:a16="http://schemas.microsoft.com/office/drawing/2014/main" id="{A62DF33A-F779-40B6-919D-A1608F5EF6C2}"/>
              </a:ext>
            </a:extLst>
          </p:cNvPr>
          <p:cNvCxnSpPr>
            <a:cxnSpLocks/>
          </p:cNvCxnSpPr>
          <p:nvPr/>
        </p:nvCxnSpPr>
        <p:spPr>
          <a:xfrm>
            <a:off x="6442032" y="4475949"/>
            <a:ext cx="0" cy="893005"/>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2FE97A-610E-4FA2-BB3D-2A1FD36AA2A1}"/>
              </a:ext>
            </a:extLst>
          </p:cNvPr>
          <p:cNvSpPr txBox="1"/>
          <p:nvPr/>
        </p:nvSpPr>
        <p:spPr>
          <a:xfrm>
            <a:off x="6804403" y="4916289"/>
            <a:ext cx="951552" cy="379059"/>
          </a:xfrm>
          <a:prstGeom prst="rect">
            <a:avLst/>
          </a:prstGeom>
          <a:noFill/>
        </p:spPr>
        <p:txBody>
          <a:bodyPr wrap="square" lIns="91440" tIns="45720" rIns="91440" rtlCol="0" anchor="t">
            <a:noAutofit/>
          </a:bodyPr>
          <a:lstStyle/>
          <a:p>
            <a:pPr algn="l">
              <a:spcBef>
                <a:spcPts val="600"/>
              </a:spcBef>
            </a:pPr>
            <a:r>
              <a:rPr lang="en-US" sz="1700" dirty="0">
                <a:solidFill>
                  <a:srgbClr val="98B81E"/>
                </a:solidFill>
                <a:latin typeface="Arial" panose="020B0604020202020204" pitchFamily="34" charset="0"/>
                <a:cs typeface="Arial" panose="020B0604020202020204" pitchFamily="34" charset="0"/>
              </a:rPr>
              <a:t>UART</a:t>
            </a:r>
          </a:p>
        </p:txBody>
      </p:sp>
      <p:sp>
        <p:nvSpPr>
          <p:cNvPr id="19" name="TextBox 18">
            <a:extLst>
              <a:ext uri="{FF2B5EF4-FFF2-40B4-BE49-F238E27FC236}">
                <a16:creationId xmlns:a16="http://schemas.microsoft.com/office/drawing/2014/main" id="{BF4A850A-2F5E-462F-8919-F2CC546AE764}"/>
              </a:ext>
            </a:extLst>
          </p:cNvPr>
          <p:cNvSpPr txBox="1"/>
          <p:nvPr/>
        </p:nvSpPr>
        <p:spPr>
          <a:xfrm>
            <a:off x="444310" y="1095539"/>
            <a:ext cx="4937315" cy="5460749"/>
          </a:xfrm>
          <a:prstGeom prst="rect">
            <a:avLst/>
          </a:prstGeom>
          <a:noFill/>
        </p:spPr>
        <p:txBody>
          <a:bodyPr wrap="square" lIns="91440" tIns="45720" rIns="91440" rtlCol="0" anchor="t">
            <a:noAutofit/>
          </a:bodyPr>
          <a:lstStyle/>
          <a:p>
            <a:pPr marL="342900" indent="-342900" algn="l">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AWS cloud</a:t>
            </a:r>
          </a:p>
          <a:p>
            <a:pPr marL="342900" indent="-342900" algn="l">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Cellular connection</a:t>
            </a:r>
          </a:p>
          <a:p>
            <a:pPr marL="800100" lvl="1"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NB IoT</a:t>
            </a:r>
            <a:r>
              <a:rPr lang="cs-CZ" sz="2000" dirty="0">
                <a:solidFill>
                  <a:schemeClr val="tx1">
                    <a:lumMod val="85000"/>
                    <a:lumOff val="15000"/>
                  </a:schemeClr>
                </a:solidFill>
                <a:latin typeface="Arial" panose="020B0604020202020204" pitchFamily="34" charset="0"/>
                <a:cs typeface="Arial" panose="020B0604020202020204" pitchFamily="34" charset="0"/>
              </a:rPr>
              <a:t> / </a:t>
            </a:r>
            <a:r>
              <a:rPr lang="en-US" sz="2000" dirty="0">
                <a:solidFill>
                  <a:schemeClr val="tx1">
                    <a:lumMod val="85000"/>
                    <a:lumOff val="15000"/>
                  </a:schemeClr>
                </a:solidFill>
                <a:latin typeface="Arial" panose="020B0604020202020204" pitchFamily="34" charset="0"/>
                <a:cs typeface="Arial" panose="020B0604020202020204" pitchFamily="34" charset="0"/>
              </a:rPr>
              <a:t>LTE-M</a:t>
            </a:r>
          </a:p>
          <a:p>
            <a:pPr marL="800100" lvl="1" indent="-342900">
              <a:spcBef>
                <a:spcPts val="600"/>
              </a:spcBef>
              <a:buFont typeface="Arial" panose="020B0604020202020204" pitchFamily="34" charset="0"/>
              <a:buChar char="•"/>
            </a:pPr>
            <a:r>
              <a:rPr lang="cs-CZ" sz="2000" dirty="0">
                <a:solidFill>
                  <a:schemeClr val="tx1">
                    <a:lumMod val="85000"/>
                    <a:lumOff val="15000"/>
                  </a:schemeClr>
                </a:solidFill>
                <a:latin typeface="Arial" panose="020B0604020202020204" pitchFamily="34" charset="0"/>
                <a:cs typeface="Arial" panose="020B0604020202020204" pitchFamily="34" charset="0"/>
              </a:rPr>
              <a:t>Private key in module</a:t>
            </a:r>
          </a:p>
          <a:p>
            <a:pPr marL="342900"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End device</a:t>
            </a:r>
          </a:p>
          <a:p>
            <a:pPr marL="800100" lvl="1"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LPC5500 </a:t>
            </a:r>
            <a:r>
              <a:rPr lang="cs-CZ" sz="1400" dirty="0">
                <a:solidFill>
                  <a:schemeClr val="tx1">
                    <a:lumMod val="85000"/>
                    <a:lumOff val="15000"/>
                  </a:schemeClr>
                </a:solidFill>
                <a:latin typeface="Arial" panose="020B0604020202020204" pitchFamily="34" charset="0"/>
                <a:cs typeface="Arial" panose="020B0604020202020204" pitchFamily="34" charset="0"/>
              </a:rPr>
              <a:t>(GPIO,I2C, UART,..)</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lvl="1">
              <a:spcBef>
                <a:spcPts val="600"/>
              </a:spcBef>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algn="l">
              <a:spcBef>
                <a:spcPts val="600"/>
              </a:spcBef>
            </a:pPr>
            <a:r>
              <a:rPr lang="en-US" sz="1700" dirty="0">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1B2802D9-14A8-48DD-A6CD-CFE04D38280E}"/>
              </a:ext>
            </a:extLst>
          </p:cNvPr>
          <p:cNvSpPr txBox="1"/>
          <p:nvPr/>
        </p:nvSpPr>
        <p:spPr>
          <a:xfrm>
            <a:off x="5218100" y="2499200"/>
            <a:ext cx="951552" cy="754077"/>
          </a:xfrm>
          <a:prstGeom prst="rect">
            <a:avLst/>
          </a:prstGeom>
          <a:noFill/>
        </p:spPr>
        <p:txBody>
          <a:bodyPr wrap="square" lIns="91440" tIns="45720" rIns="91440" rtlCol="0" anchor="t">
            <a:noAutofit/>
          </a:bodyPr>
          <a:lstStyle/>
          <a:p>
            <a:pPr algn="ctr">
              <a:spcBef>
                <a:spcPts val="600"/>
              </a:spcBef>
            </a:pPr>
            <a:r>
              <a:rPr lang="cs-CZ" sz="1700" dirty="0">
                <a:solidFill>
                  <a:srgbClr val="FF9B09"/>
                </a:solidFill>
                <a:latin typeface="Arial" panose="020B0604020202020204" pitchFamily="34" charset="0"/>
                <a:cs typeface="Arial" panose="020B0604020202020204" pitchFamily="34" charset="0"/>
              </a:rPr>
              <a:t>TLS</a:t>
            </a:r>
          </a:p>
          <a:p>
            <a:pPr algn="ctr">
              <a:spcBef>
                <a:spcPts val="600"/>
              </a:spcBef>
            </a:pPr>
            <a:r>
              <a:rPr lang="cs-CZ" sz="1700" dirty="0">
                <a:solidFill>
                  <a:srgbClr val="FF9B09"/>
                </a:solidFill>
                <a:latin typeface="Arial" panose="020B0604020202020204" pitchFamily="34" charset="0"/>
                <a:cs typeface="Arial" panose="020B0604020202020204" pitchFamily="34" charset="0"/>
              </a:rPr>
              <a:t>MQTT</a:t>
            </a:r>
            <a:endParaRPr lang="en-US" sz="1700" dirty="0">
              <a:solidFill>
                <a:srgbClr val="FF9B0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43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266" y="5130480"/>
            <a:ext cx="757341" cy="102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1EE5ED93-81C6-42A0-94DA-F6D86C9714E5}"/>
              </a:ext>
            </a:extLst>
          </p:cNvPr>
          <p:cNvSpPr txBox="1">
            <a:spLocks/>
          </p:cNvSpPr>
          <p:nvPr/>
        </p:nvSpPr>
        <p:spPr>
          <a:xfrm>
            <a:off x="300681" y="280713"/>
            <a:ext cx="11634385" cy="654050"/>
          </a:xfrm>
          <a:prstGeom prst="rect">
            <a:avLst/>
          </a:prstGeom>
        </p:spPr>
        <p:txBody>
          <a:bodyPr/>
          <a:lstStyle>
            <a:lvl1pPr algn="l" rtl="0" eaLnBrk="1" fontAlgn="base" hangingPunct="1">
              <a:lnSpc>
                <a:spcPct val="100000"/>
              </a:lnSpc>
              <a:spcBef>
                <a:spcPct val="0"/>
              </a:spcBef>
              <a:spcAft>
                <a:spcPct val="0"/>
              </a:spcAft>
              <a:defRPr lang="en-US" sz="2900" b="1" kern="1200" dirty="0" smtClean="0">
                <a:solidFill>
                  <a:schemeClr val="tx2">
                    <a:lumMod val="75000"/>
                  </a:schemeClr>
                </a:solidFill>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en-US" sz="1600" cap="all" spc="210" dirty="0">
                <a:solidFill>
                  <a:schemeClr val="tx1"/>
                </a:solidFill>
                <a:latin typeface="Arial" panose="020B0604020202020204" pitchFamily="34" charset="0"/>
                <a:cs typeface="Arial" panose="020B0604020202020204" pitchFamily="34" charset="0"/>
              </a:rPr>
              <a:t>DEMO Overview</a:t>
            </a:r>
            <a:r>
              <a:rPr lang="cs-CZ" sz="1600" cap="all" spc="210" dirty="0">
                <a:solidFill>
                  <a:schemeClr val="tx1"/>
                </a:solidFill>
                <a:latin typeface="Arial" panose="020B0604020202020204" pitchFamily="34" charset="0"/>
                <a:cs typeface="Arial" panose="020B0604020202020204" pitchFamily="34" charset="0"/>
              </a:rPr>
              <a:t> – case 2</a:t>
            </a:r>
            <a:endParaRPr lang="en-US" sz="1600" cap="all" spc="21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1FB08D7-A9AE-4148-853C-8944C05DF8F3}"/>
              </a:ext>
            </a:extLst>
          </p:cNvPr>
          <p:cNvPicPr>
            <a:picLocks noChangeAspect="1"/>
          </p:cNvPicPr>
          <p:nvPr/>
        </p:nvPicPr>
        <p:blipFill rotWithShape="1">
          <a:blip r:embed="rId3"/>
          <a:srcRect t="59199"/>
          <a:stretch/>
        </p:blipFill>
        <p:spPr>
          <a:xfrm>
            <a:off x="5230042" y="6142634"/>
            <a:ext cx="2412619" cy="547965"/>
          </a:xfrm>
          <a:prstGeom prst="rect">
            <a:avLst/>
          </a:prstGeom>
        </p:spPr>
      </p:pic>
      <p:pic>
        <p:nvPicPr>
          <p:cNvPr id="7" name="Picture 6">
            <a:extLst>
              <a:ext uri="{FF2B5EF4-FFF2-40B4-BE49-F238E27FC236}">
                <a16:creationId xmlns:a16="http://schemas.microsoft.com/office/drawing/2014/main" id="{6AC8A9D4-B2B8-4F7A-B61F-56720FC9EAB2}"/>
              </a:ext>
            </a:extLst>
          </p:cNvPr>
          <p:cNvPicPr>
            <a:picLocks noChangeAspect="1"/>
          </p:cNvPicPr>
          <p:nvPr/>
        </p:nvPicPr>
        <p:blipFill>
          <a:blip r:embed="rId4"/>
          <a:stretch>
            <a:fillRect/>
          </a:stretch>
        </p:blipFill>
        <p:spPr>
          <a:xfrm>
            <a:off x="5980017" y="591639"/>
            <a:ext cx="5119687" cy="2265874"/>
          </a:xfrm>
          <a:prstGeom prst="rect">
            <a:avLst/>
          </a:prstGeom>
        </p:spPr>
      </p:pic>
      <p:sp>
        <p:nvSpPr>
          <p:cNvPr id="9" name="Rectangle 8">
            <a:extLst>
              <a:ext uri="{FF2B5EF4-FFF2-40B4-BE49-F238E27FC236}">
                <a16:creationId xmlns:a16="http://schemas.microsoft.com/office/drawing/2014/main" id="{094E7028-FA65-4015-B54C-7EBE2640FE41}"/>
              </a:ext>
            </a:extLst>
          </p:cNvPr>
          <p:cNvSpPr/>
          <p:nvPr/>
        </p:nvSpPr>
        <p:spPr>
          <a:xfrm>
            <a:off x="6357937" y="3825914"/>
            <a:ext cx="1176337" cy="650035"/>
          </a:xfrm>
          <a:prstGeom prst="rect">
            <a:avLst/>
          </a:prstGeom>
          <a:no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accent1"/>
                </a:solidFill>
              </a:rPr>
              <a:t>      GM01Q</a:t>
            </a:r>
          </a:p>
          <a:p>
            <a:pPr algn="ctr"/>
            <a:r>
              <a:rPr lang="en-US" sz="1400" dirty="0">
                <a:solidFill>
                  <a:schemeClr val="accent1"/>
                </a:solidFill>
              </a:rPr>
              <a:t>      NB01Q</a:t>
            </a:r>
          </a:p>
        </p:txBody>
      </p:sp>
      <p:cxnSp>
        <p:nvCxnSpPr>
          <p:cNvPr id="10" name="Straight Arrow Connector 9">
            <a:extLst>
              <a:ext uri="{FF2B5EF4-FFF2-40B4-BE49-F238E27FC236}">
                <a16:creationId xmlns:a16="http://schemas.microsoft.com/office/drawing/2014/main" id="{DEF8E0A5-4A09-47C3-BA3F-6A5C548F7B9C}"/>
              </a:ext>
            </a:extLst>
          </p:cNvPr>
          <p:cNvCxnSpPr>
            <a:cxnSpLocks/>
          </p:cNvCxnSpPr>
          <p:nvPr/>
        </p:nvCxnSpPr>
        <p:spPr>
          <a:xfrm flipV="1">
            <a:off x="6442388" y="2022752"/>
            <a:ext cx="0" cy="180316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7C32937-3CD8-4E5E-831C-4AE509ADB546}"/>
              </a:ext>
            </a:extLst>
          </p:cNvPr>
          <p:cNvSpPr txBox="1"/>
          <p:nvPr/>
        </p:nvSpPr>
        <p:spPr>
          <a:xfrm>
            <a:off x="6703182" y="3049941"/>
            <a:ext cx="951552" cy="650035"/>
          </a:xfrm>
          <a:prstGeom prst="rect">
            <a:avLst/>
          </a:prstGeom>
          <a:noFill/>
        </p:spPr>
        <p:txBody>
          <a:bodyPr wrap="square" lIns="91440" tIns="45720" rIns="91440" rtlCol="0" anchor="t">
            <a:noAutofit/>
          </a:bodyPr>
          <a:lstStyle/>
          <a:p>
            <a:pPr algn="l">
              <a:spcBef>
                <a:spcPts val="600"/>
              </a:spcBef>
            </a:pPr>
            <a:r>
              <a:rPr lang="en-US" sz="1700" dirty="0">
                <a:solidFill>
                  <a:schemeClr val="accent1"/>
                </a:solidFill>
                <a:latin typeface="Arial" panose="020B0604020202020204" pitchFamily="34" charset="0"/>
                <a:cs typeface="Arial" panose="020B0604020202020204" pitchFamily="34" charset="0"/>
              </a:rPr>
              <a:t>TCP/IP</a:t>
            </a:r>
          </a:p>
        </p:txBody>
      </p:sp>
      <p:sp>
        <p:nvSpPr>
          <p:cNvPr id="14" name="Arrow: Up-Down 13">
            <a:extLst>
              <a:ext uri="{FF2B5EF4-FFF2-40B4-BE49-F238E27FC236}">
                <a16:creationId xmlns:a16="http://schemas.microsoft.com/office/drawing/2014/main" id="{93E06506-367D-4B8E-9F54-36DD4B380CD9}"/>
              </a:ext>
            </a:extLst>
          </p:cNvPr>
          <p:cNvSpPr/>
          <p:nvPr/>
        </p:nvSpPr>
        <p:spPr>
          <a:xfrm>
            <a:off x="5915025" y="1981200"/>
            <a:ext cx="1066800" cy="3352800"/>
          </a:xfrm>
          <a:prstGeom prst="upDown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mj-lt"/>
            </a:endParaRPr>
          </a:p>
        </p:txBody>
      </p:sp>
      <p:cxnSp>
        <p:nvCxnSpPr>
          <p:cNvPr id="17" name="Straight Arrow Connector 16">
            <a:extLst>
              <a:ext uri="{FF2B5EF4-FFF2-40B4-BE49-F238E27FC236}">
                <a16:creationId xmlns:a16="http://schemas.microsoft.com/office/drawing/2014/main" id="{A62DF33A-F779-40B6-919D-A1608F5EF6C2}"/>
              </a:ext>
            </a:extLst>
          </p:cNvPr>
          <p:cNvCxnSpPr/>
          <p:nvPr/>
        </p:nvCxnSpPr>
        <p:spPr>
          <a:xfrm flipH="1" flipV="1">
            <a:off x="6442388" y="4467560"/>
            <a:ext cx="1" cy="858051"/>
          </a:xfrm>
          <a:prstGeom prst="straightConnector1">
            <a:avLst/>
          </a:prstGeom>
          <a:ln w="285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2FE97A-610E-4FA2-BB3D-2A1FD36AA2A1}"/>
              </a:ext>
            </a:extLst>
          </p:cNvPr>
          <p:cNvSpPr txBox="1"/>
          <p:nvPr/>
        </p:nvSpPr>
        <p:spPr>
          <a:xfrm>
            <a:off x="6804403" y="4916289"/>
            <a:ext cx="951552" cy="379059"/>
          </a:xfrm>
          <a:prstGeom prst="rect">
            <a:avLst/>
          </a:prstGeom>
          <a:noFill/>
        </p:spPr>
        <p:txBody>
          <a:bodyPr wrap="square" lIns="91440" tIns="45720" rIns="91440" rtlCol="0" anchor="t">
            <a:noAutofit/>
          </a:bodyPr>
          <a:lstStyle/>
          <a:p>
            <a:pPr algn="l">
              <a:spcBef>
                <a:spcPts val="600"/>
              </a:spcBef>
            </a:pPr>
            <a:r>
              <a:rPr lang="en-US" sz="1700" dirty="0">
                <a:solidFill>
                  <a:srgbClr val="98B81E"/>
                </a:solidFill>
                <a:latin typeface="Arial" panose="020B0604020202020204" pitchFamily="34" charset="0"/>
                <a:cs typeface="Arial" panose="020B0604020202020204" pitchFamily="34" charset="0"/>
              </a:rPr>
              <a:t>UART</a:t>
            </a:r>
          </a:p>
        </p:txBody>
      </p:sp>
      <p:sp>
        <p:nvSpPr>
          <p:cNvPr id="19" name="TextBox 18">
            <a:extLst>
              <a:ext uri="{FF2B5EF4-FFF2-40B4-BE49-F238E27FC236}">
                <a16:creationId xmlns:a16="http://schemas.microsoft.com/office/drawing/2014/main" id="{BF4A850A-2F5E-462F-8919-F2CC546AE764}"/>
              </a:ext>
            </a:extLst>
          </p:cNvPr>
          <p:cNvSpPr txBox="1"/>
          <p:nvPr/>
        </p:nvSpPr>
        <p:spPr>
          <a:xfrm>
            <a:off x="444310" y="1095539"/>
            <a:ext cx="4937315" cy="5460749"/>
          </a:xfrm>
          <a:prstGeom prst="rect">
            <a:avLst/>
          </a:prstGeom>
          <a:noFill/>
        </p:spPr>
        <p:txBody>
          <a:bodyPr wrap="square" lIns="91440" tIns="45720" rIns="91440" rtlCol="0" anchor="t">
            <a:noAutofit/>
          </a:bodyPr>
          <a:lstStyle/>
          <a:p>
            <a:pPr marL="342900" indent="-342900" algn="l">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AWS cloud</a:t>
            </a:r>
          </a:p>
          <a:p>
            <a:pPr marL="342900" indent="-342900" algn="l">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Cellular connection</a:t>
            </a:r>
          </a:p>
          <a:p>
            <a:pPr marL="800100" lvl="1"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NB IoT</a:t>
            </a:r>
            <a:r>
              <a:rPr lang="cs-CZ" sz="2000" dirty="0">
                <a:solidFill>
                  <a:schemeClr val="tx1">
                    <a:lumMod val="85000"/>
                    <a:lumOff val="15000"/>
                  </a:schemeClr>
                </a:solidFill>
                <a:latin typeface="Arial" panose="020B0604020202020204" pitchFamily="34" charset="0"/>
                <a:cs typeface="Arial" panose="020B0604020202020204" pitchFamily="34" charset="0"/>
              </a:rPr>
              <a:t> / </a:t>
            </a:r>
            <a:r>
              <a:rPr lang="en-US" sz="2000" dirty="0">
                <a:solidFill>
                  <a:schemeClr val="tx1">
                    <a:lumMod val="85000"/>
                    <a:lumOff val="15000"/>
                  </a:schemeClr>
                </a:solidFill>
                <a:latin typeface="Arial" panose="020B0604020202020204" pitchFamily="34" charset="0"/>
                <a:cs typeface="Arial" panose="020B0604020202020204" pitchFamily="34" charset="0"/>
              </a:rPr>
              <a:t>LTE-M</a:t>
            </a:r>
          </a:p>
          <a:p>
            <a:pPr marL="342900"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End device</a:t>
            </a:r>
          </a:p>
          <a:p>
            <a:pPr marL="800100" lvl="1"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LPC5500 </a:t>
            </a:r>
            <a:r>
              <a:rPr lang="cs-CZ" sz="1400" dirty="0">
                <a:solidFill>
                  <a:schemeClr val="tx1">
                    <a:lumMod val="85000"/>
                    <a:lumOff val="15000"/>
                  </a:schemeClr>
                </a:solidFill>
                <a:latin typeface="Arial" panose="020B0604020202020204" pitchFamily="34" charset="0"/>
                <a:cs typeface="Arial" panose="020B0604020202020204" pitchFamily="34" charset="0"/>
              </a:rPr>
              <a:t>(GPIO,I2C, UART,..)</a:t>
            </a:r>
          </a:p>
          <a:p>
            <a:pPr marL="800100" lvl="1" indent="-342900">
              <a:spcBef>
                <a:spcPts val="600"/>
              </a:spcBef>
              <a:buFont typeface="Arial" panose="020B0604020202020204" pitchFamily="34" charset="0"/>
              <a:buChar char="•"/>
            </a:pPr>
            <a:r>
              <a:rPr lang="cs-CZ" sz="2000" dirty="0">
                <a:solidFill>
                  <a:schemeClr val="tx1">
                    <a:lumMod val="85000"/>
                    <a:lumOff val="15000"/>
                  </a:schemeClr>
                </a:solidFill>
                <a:latin typeface="Arial" panose="020B0604020202020204" pitchFamily="34" charset="0"/>
                <a:cs typeface="Arial" panose="020B0604020202020204" pitchFamily="34" charset="0"/>
              </a:rPr>
              <a:t>Private key in LPC5500</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End to end security</a:t>
            </a:r>
            <a:endParaRPr lang="cs-CZ" sz="2000" dirty="0">
              <a:solidFill>
                <a:schemeClr val="tx1">
                  <a:lumMod val="85000"/>
                  <a:lumOff val="15000"/>
                </a:schemeClr>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cs-CZ" sz="2000" dirty="0">
                <a:solidFill>
                  <a:schemeClr val="tx1">
                    <a:lumMod val="85000"/>
                    <a:lumOff val="15000"/>
                  </a:schemeClr>
                </a:solidFill>
                <a:latin typeface="Arial" panose="020B0604020202020204" pitchFamily="34" charset="0"/>
                <a:cs typeface="Arial" panose="020B0604020202020204" pitchFamily="34" charset="0"/>
              </a:rPr>
              <a:t>MbedTLS</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PUF</a:t>
            </a:r>
            <a:endParaRPr lang="cs-CZ" sz="2000" dirty="0">
              <a:solidFill>
                <a:schemeClr val="tx1">
                  <a:lumMod val="85000"/>
                  <a:lumOff val="15000"/>
                </a:schemeClr>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cs-CZ" sz="2000" dirty="0">
                <a:solidFill>
                  <a:schemeClr val="tx1">
                    <a:lumMod val="85000"/>
                    <a:lumOff val="15000"/>
                  </a:schemeClr>
                </a:solidFill>
                <a:latin typeface="Arial" panose="020B0604020202020204" pitchFamily="34" charset="0"/>
                <a:cs typeface="Arial" panose="020B0604020202020204" pitchFamily="34" charset="0"/>
              </a:rPr>
              <a:t>Encrypted data from chip to cloud</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lvl="1">
              <a:spcBef>
                <a:spcPts val="600"/>
              </a:spcBef>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algn="l">
              <a:spcBef>
                <a:spcPts val="600"/>
              </a:spcBef>
            </a:pPr>
            <a:r>
              <a:rPr lang="en-US" sz="1700" dirty="0">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1B2802D9-14A8-48DD-A6CD-CFE04D38280E}"/>
              </a:ext>
            </a:extLst>
          </p:cNvPr>
          <p:cNvSpPr txBox="1"/>
          <p:nvPr/>
        </p:nvSpPr>
        <p:spPr>
          <a:xfrm>
            <a:off x="5348761" y="3280561"/>
            <a:ext cx="951552" cy="754077"/>
          </a:xfrm>
          <a:prstGeom prst="rect">
            <a:avLst/>
          </a:prstGeom>
          <a:noFill/>
        </p:spPr>
        <p:txBody>
          <a:bodyPr wrap="square" lIns="91440" tIns="45720" rIns="91440" rtlCol="0" anchor="t">
            <a:noAutofit/>
          </a:bodyPr>
          <a:lstStyle/>
          <a:p>
            <a:pPr algn="ctr">
              <a:spcBef>
                <a:spcPts val="600"/>
              </a:spcBef>
            </a:pPr>
            <a:r>
              <a:rPr lang="cs-CZ" sz="1700" dirty="0">
                <a:solidFill>
                  <a:srgbClr val="FF9B09"/>
                </a:solidFill>
                <a:latin typeface="Arial" panose="020B0604020202020204" pitchFamily="34" charset="0"/>
                <a:cs typeface="Arial" panose="020B0604020202020204" pitchFamily="34" charset="0"/>
              </a:rPr>
              <a:t>TLS</a:t>
            </a:r>
          </a:p>
          <a:p>
            <a:pPr algn="ctr">
              <a:spcBef>
                <a:spcPts val="600"/>
              </a:spcBef>
            </a:pPr>
            <a:r>
              <a:rPr lang="cs-CZ" sz="1700" dirty="0">
                <a:solidFill>
                  <a:srgbClr val="FF9B09"/>
                </a:solidFill>
                <a:latin typeface="Arial" panose="020B0604020202020204" pitchFamily="34" charset="0"/>
                <a:cs typeface="Arial" panose="020B0604020202020204" pitchFamily="34" charset="0"/>
              </a:rPr>
              <a:t>MQTT</a:t>
            </a:r>
            <a:endParaRPr lang="en-US" sz="1700" dirty="0">
              <a:solidFill>
                <a:srgbClr val="FF9B0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92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4A6BDE-16CF-420E-8EC0-20A7A3EFC92F}"/>
              </a:ext>
            </a:extLst>
          </p:cNvPr>
          <p:cNvSpPr>
            <a:spLocks noGrp="1"/>
          </p:cNvSpPr>
          <p:nvPr>
            <p:ph type="title"/>
          </p:nvPr>
        </p:nvSpPr>
        <p:spPr/>
        <p:txBody>
          <a:bodyPr/>
          <a:lstStyle/>
          <a:p>
            <a:r>
              <a:rPr lang="en-US" dirty="0">
                <a:solidFill>
                  <a:schemeClr val="tx1"/>
                </a:solidFill>
              </a:rPr>
              <a:t>Additional Resources </a:t>
            </a:r>
            <a:endParaRPr lang="de-AT" dirty="0">
              <a:solidFill>
                <a:schemeClr val="tx1"/>
              </a:solidFill>
            </a:endParaRPr>
          </a:p>
        </p:txBody>
      </p:sp>
      <p:grpSp>
        <p:nvGrpSpPr>
          <p:cNvPr id="13" name="Group 12"/>
          <p:cNvGrpSpPr/>
          <p:nvPr/>
        </p:nvGrpSpPr>
        <p:grpSpPr>
          <a:xfrm>
            <a:off x="6176963" y="1405437"/>
            <a:ext cx="5925718" cy="1198383"/>
            <a:chOff x="6176963" y="1405437"/>
            <a:chExt cx="5925718" cy="1198383"/>
          </a:xfrm>
        </p:grpSpPr>
        <p:sp>
          <p:nvSpPr>
            <p:cNvPr id="19" name="Rectangle 18">
              <a:extLst>
                <a:ext uri="{FF2B5EF4-FFF2-40B4-BE49-F238E27FC236}">
                  <a16:creationId xmlns:a16="http://schemas.microsoft.com/office/drawing/2014/main" id="{5A96A6D3-947B-4FD1-AB04-FBDE0050829C}"/>
                </a:ext>
              </a:extLst>
            </p:cNvPr>
            <p:cNvSpPr/>
            <p:nvPr/>
          </p:nvSpPr>
          <p:spPr>
            <a:xfrm>
              <a:off x="7464328" y="1598079"/>
              <a:ext cx="4638353" cy="568489"/>
            </a:xfrm>
            <a:prstGeom prst="rect">
              <a:avLst/>
            </a:prstGeom>
          </p:spPr>
          <p:txBody>
            <a:bodyPr wrap="square" anchor="ctr" anchorCtr="0">
              <a:spAutoFit/>
            </a:bodyPr>
            <a:lstStyle/>
            <a:p>
              <a:pPr marL="0" marR="0" lvl="0" indent="0" algn="l" defTabSz="914400" rtl="0" eaLnBrk="1" fontAlgn="base" latinLnBrk="0" hangingPunct="1">
                <a:lnSpc>
                  <a:spcPct val="91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Arial" charset="0"/>
                  <a:ea typeface="+mn-ea"/>
                  <a:cs typeface="+mn-cs"/>
                </a:rPr>
                <a:t>NXP Community Technical Support</a:t>
              </a:r>
            </a:p>
            <a:p>
              <a:pPr marL="0" marR="0" lvl="0" indent="0" algn="l" defTabSz="914400" rtl="0" eaLnBrk="1" fontAlgn="base" latinLnBrk="0" hangingPunct="1">
                <a:lnSpc>
                  <a:spcPct val="91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hlinkClick r:id="rId3"/>
                </a:rPr>
                <a:t>https://community.nxp.com/welcome</a:t>
              </a:r>
              <a:endParaRPr kumimoji="0" lang="en-US" sz="1400" b="0" i="0" u="none" strike="noStrike" kern="1200" cap="none" spc="0" normalizeH="0" baseline="0" noProof="0" dirty="0">
                <a:ln>
                  <a:noFill/>
                </a:ln>
                <a:solidFill>
                  <a:srgbClr val="95B814">
                    <a:lumMod val="50000"/>
                  </a:srgbClr>
                </a:solidFill>
                <a:effectLst/>
                <a:uLnTx/>
                <a:uFillTx/>
                <a:latin typeface="Arial" charset="0"/>
                <a:ea typeface="+mn-ea"/>
                <a:cs typeface="+mn-cs"/>
              </a:endParaRPr>
            </a:p>
          </p:txBody>
        </p:sp>
        <p:grpSp>
          <p:nvGrpSpPr>
            <p:cNvPr id="23" name="Group 22">
              <a:extLst>
                <a:ext uri="{FF2B5EF4-FFF2-40B4-BE49-F238E27FC236}">
                  <a16:creationId xmlns:a16="http://schemas.microsoft.com/office/drawing/2014/main" id="{3413F472-D013-4966-9641-A1F72179FEFA}"/>
                </a:ext>
              </a:extLst>
            </p:cNvPr>
            <p:cNvGrpSpPr/>
            <p:nvPr/>
          </p:nvGrpSpPr>
          <p:grpSpPr>
            <a:xfrm>
              <a:off x="6176963" y="1405437"/>
              <a:ext cx="1198383" cy="1198383"/>
              <a:chOff x="6947894" y="210420"/>
              <a:chExt cx="1198383" cy="1198383"/>
            </a:xfrm>
          </p:grpSpPr>
          <p:grpSp>
            <p:nvGrpSpPr>
              <p:cNvPr id="29" name="Group 28">
                <a:extLst>
                  <a:ext uri="{FF2B5EF4-FFF2-40B4-BE49-F238E27FC236}">
                    <a16:creationId xmlns:a16="http://schemas.microsoft.com/office/drawing/2014/main" id="{97DB2719-10D1-4BF1-B7A4-74D72D8E7B92}"/>
                  </a:ext>
                </a:extLst>
              </p:cNvPr>
              <p:cNvGrpSpPr/>
              <p:nvPr/>
            </p:nvGrpSpPr>
            <p:grpSpPr>
              <a:xfrm>
                <a:off x="6947894" y="210420"/>
                <a:ext cx="1198383" cy="1198383"/>
                <a:chOff x="6947894" y="210420"/>
                <a:chExt cx="1198383" cy="1198383"/>
              </a:xfrm>
            </p:grpSpPr>
            <p:sp>
              <p:nvSpPr>
                <p:cNvPr id="33" name="Donut 126">
                  <a:extLst>
                    <a:ext uri="{FF2B5EF4-FFF2-40B4-BE49-F238E27FC236}">
                      <a16:creationId xmlns:a16="http://schemas.microsoft.com/office/drawing/2014/main" id="{9E9ACA58-96C1-4D95-9512-AC2FC2E806AB}"/>
                    </a:ext>
                  </a:extLst>
                </p:cNvPr>
                <p:cNvSpPr/>
                <p:nvPr/>
              </p:nvSpPr>
              <p:spPr>
                <a:xfrm>
                  <a:off x="6947894" y="210420"/>
                  <a:ext cx="1198383" cy="1198383"/>
                </a:xfrm>
                <a:prstGeom prst="ellipse">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B0BE56B1-29E1-4C40-8B4B-76ACAEE69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806" y="591766"/>
                  <a:ext cx="314244" cy="443828"/>
                </a:xfrm>
                <a:prstGeom prst="rect">
                  <a:avLst/>
                </a:prstGeom>
              </p:spPr>
            </p:pic>
          </p:grpSp>
          <p:grpSp>
            <p:nvGrpSpPr>
              <p:cNvPr id="30" name="Group 29">
                <a:extLst>
                  <a:ext uri="{FF2B5EF4-FFF2-40B4-BE49-F238E27FC236}">
                    <a16:creationId xmlns:a16="http://schemas.microsoft.com/office/drawing/2014/main" id="{E64737D3-9331-4A0F-ACE6-2EA71601640E}"/>
                  </a:ext>
                </a:extLst>
              </p:cNvPr>
              <p:cNvGrpSpPr/>
              <p:nvPr/>
            </p:nvGrpSpPr>
            <p:grpSpPr>
              <a:xfrm>
                <a:off x="7593681" y="528120"/>
                <a:ext cx="216407" cy="562982"/>
                <a:chOff x="3617733" y="1408113"/>
                <a:chExt cx="1045313" cy="2719385"/>
              </a:xfrm>
              <a:solidFill>
                <a:schemeClr val="bg1">
                  <a:lumMod val="75000"/>
                </a:schemeClr>
              </a:solidFill>
            </p:grpSpPr>
            <p:sp>
              <p:nvSpPr>
                <p:cNvPr id="31" name="Oval 76">
                  <a:extLst>
                    <a:ext uri="{FF2B5EF4-FFF2-40B4-BE49-F238E27FC236}">
                      <a16:creationId xmlns:a16="http://schemas.microsoft.com/office/drawing/2014/main" id="{97D256EB-4653-4036-B15B-859C377AE8CE}"/>
                    </a:ext>
                  </a:extLst>
                </p:cNvPr>
                <p:cNvSpPr>
                  <a:spLocks noChangeArrowheads="1"/>
                </p:cNvSpPr>
                <p:nvPr/>
              </p:nvSpPr>
              <p:spPr bwMode="black">
                <a:xfrm>
                  <a:off x="3916391" y="1408113"/>
                  <a:ext cx="455850" cy="455851"/>
                </a:xfrm>
                <a:prstGeom prst="ellipse">
                  <a:avLst/>
                </a:pr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Freeform 77">
                  <a:extLst>
                    <a:ext uri="{FF2B5EF4-FFF2-40B4-BE49-F238E27FC236}">
                      <a16:creationId xmlns:a16="http://schemas.microsoft.com/office/drawing/2014/main" id="{2149A878-90DD-4806-A318-349565159B1F}"/>
                    </a:ext>
                  </a:extLst>
                </p:cNvPr>
                <p:cNvSpPr>
                  <a:spLocks/>
                </p:cNvSpPr>
                <p:nvPr/>
              </p:nvSpPr>
              <p:spPr bwMode="black">
                <a:xfrm>
                  <a:off x="3617733" y="1911118"/>
                  <a:ext cx="1045313" cy="2216380"/>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grpSp>
      </p:grpSp>
      <p:pic>
        <p:nvPicPr>
          <p:cNvPr id="35" name="Picture 34">
            <a:extLst>
              <a:ext uri="{FF2B5EF4-FFF2-40B4-BE49-F238E27FC236}">
                <a16:creationId xmlns:a16="http://schemas.microsoft.com/office/drawing/2014/main" id="{BD092172-AFDE-4490-8F92-C2EE3F3D1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1206" y="4413371"/>
            <a:ext cx="314244" cy="443828"/>
          </a:xfrm>
          <a:prstGeom prst="rect">
            <a:avLst/>
          </a:prstGeom>
        </p:spPr>
      </p:pic>
      <p:grpSp>
        <p:nvGrpSpPr>
          <p:cNvPr id="12" name="Group 11"/>
          <p:cNvGrpSpPr/>
          <p:nvPr/>
        </p:nvGrpSpPr>
        <p:grpSpPr>
          <a:xfrm>
            <a:off x="6176963" y="4215329"/>
            <a:ext cx="5318004" cy="1198383"/>
            <a:chOff x="6176963" y="4072215"/>
            <a:chExt cx="5318004" cy="1198383"/>
          </a:xfrm>
        </p:grpSpPr>
        <p:sp>
          <p:nvSpPr>
            <p:cNvPr id="21" name="Rectangle 20">
              <a:extLst>
                <a:ext uri="{FF2B5EF4-FFF2-40B4-BE49-F238E27FC236}">
                  <a16:creationId xmlns:a16="http://schemas.microsoft.com/office/drawing/2014/main" id="{4B3C39C6-635B-4EDF-9D60-78A2BA229AD2}"/>
                </a:ext>
              </a:extLst>
            </p:cNvPr>
            <p:cNvSpPr/>
            <p:nvPr/>
          </p:nvSpPr>
          <p:spPr>
            <a:xfrm>
              <a:off x="7559578" y="4351040"/>
              <a:ext cx="3935389" cy="568489"/>
            </a:xfrm>
            <a:prstGeom prst="rect">
              <a:avLst/>
            </a:prstGeom>
          </p:spPr>
          <p:txBody>
            <a:bodyPr wrap="square" anchor="ctr" anchorCtr="0">
              <a:spAutoFit/>
            </a:bodyPr>
            <a:lstStyle/>
            <a:p>
              <a:pPr marL="0" marR="0" lvl="0" indent="0" algn="l" defTabSz="914400" rtl="0" eaLnBrk="1" fontAlgn="base" latinLnBrk="0" hangingPunct="1">
                <a:lnSpc>
                  <a:spcPct val="91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Arial" charset="0"/>
                  <a:ea typeface="+mn-ea"/>
                  <a:cs typeface="+mn-cs"/>
                </a:rPr>
                <a:t>Visit</a:t>
              </a:r>
              <a:r>
                <a:rPr kumimoji="0" lang="cs-CZ" sz="2000" i="0" u="none" strike="noStrike" kern="1200" cap="none" spc="0" normalizeH="0" baseline="0" noProof="0" dirty="0">
                  <a:ln>
                    <a:noFill/>
                  </a:ln>
                  <a:effectLst/>
                  <a:uLnTx/>
                  <a:uFillTx/>
                  <a:latin typeface="Arial" charset="0"/>
                  <a:ea typeface="+mn-ea"/>
                  <a:cs typeface="+mn-cs"/>
                </a:rPr>
                <a:t> LPC5500</a:t>
              </a:r>
              <a:r>
                <a:rPr kumimoji="0" lang="en-US" sz="2000" i="0" u="none" strike="noStrike" kern="1200" cap="none" spc="0" normalizeH="0" baseline="0" noProof="0" dirty="0">
                  <a:ln>
                    <a:noFill/>
                  </a:ln>
                  <a:effectLst/>
                  <a:uLnTx/>
                  <a:uFillTx/>
                  <a:latin typeface="Arial" charset="0"/>
                  <a:ea typeface="+mn-ea"/>
                  <a:cs typeface="+mn-cs"/>
                </a:rPr>
                <a:t> MCU Series</a:t>
              </a:r>
            </a:p>
            <a:p>
              <a:pPr marL="0" marR="0" lvl="0" indent="0" algn="l" defTabSz="914400" rtl="0" eaLnBrk="1" fontAlgn="base" latinLnBrk="0" hangingPunct="1">
                <a:lnSpc>
                  <a:spcPct val="91000"/>
                </a:lnSpc>
                <a:spcBef>
                  <a:spcPct val="0"/>
                </a:spcBef>
                <a:spcAft>
                  <a:spcPct val="0"/>
                </a:spcAft>
                <a:buClrTx/>
                <a:buSzTx/>
                <a:buFontTx/>
                <a:buNone/>
                <a:tabLst/>
                <a:defRPr/>
              </a:pPr>
              <a:r>
                <a:rPr lang="en-US" sz="1400" dirty="0">
                  <a:solidFill>
                    <a:srgbClr val="95B814">
                      <a:lumMod val="50000"/>
                    </a:srgbClr>
                  </a:solidFill>
                  <a:hlinkClick r:id="rId5"/>
                </a:rPr>
                <a:t>www.NXP.com/</a:t>
              </a:r>
              <a:r>
                <a:rPr lang="cs-CZ" sz="1400" dirty="0">
                  <a:solidFill>
                    <a:srgbClr val="95B814">
                      <a:lumMod val="50000"/>
                    </a:srgbClr>
                  </a:solidFill>
                  <a:hlinkClick r:id="rId5"/>
                </a:rPr>
                <a:t>LPC5500</a:t>
              </a:r>
              <a:endParaRPr kumimoji="0" lang="en-US" sz="1400" b="0" i="0" u="none" strike="noStrike" kern="1200" cap="none" spc="0" normalizeH="0" baseline="0" noProof="0" dirty="0">
                <a:ln>
                  <a:noFill/>
                </a:ln>
                <a:solidFill>
                  <a:srgbClr val="95B814">
                    <a:lumMod val="50000"/>
                  </a:srgbClr>
                </a:solidFill>
                <a:effectLst/>
                <a:uLnTx/>
                <a:uFillTx/>
                <a:latin typeface="Arial" charset="0"/>
                <a:ea typeface="+mn-ea"/>
                <a:cs typeface="+mn-cs"/>
              </a:endParaRPr>
            </a:p>
          </p:txBody>
        </p:sp>
        <p:grpSp>
          <p:nvGrpSpPr>
            <p:cNvPr id="37" name="Group 36">
              <a:extLst>
                <a:ext uri="{FF2B5EF4-FFF2-40B4-BE49-F238E27FC236}">
                  <a16:creationId xmlns:a16="http://schemas.microsoft.com/office/drawing/2014/main" id="{CF0672F1-111F-451F-A9B1-2A4BD140CE9C}"/>
                </a:ext>
              </a:extLst>
            </p:cNvPr>
            <p:cNvGrpSpPr/>
            <p:nvPr/>
          </p:nvGrpSpPr>
          <p:grpSpPr>
            <a:xfrm>
              <a:off x="6176963" y="4072215"/>
              <a:ext cx="1287365" cy="1198383"/>
              <a:chOff x="10981725" y="1595536"/>
              <a:chExt cx="854110" cy="854110"/>
            </a:xfrm>
          </p:grpSpPr>
          <p:sp>
            <p:nvSpPr>
              <p:cNvPr id="38" name="Oval 37">
                <a:extLst>
                  <a:ext uri="{FF2B5EF4-FFF2-40B4-BE49-F238E27FC236}">
                    <a16:creationId xmlns:a16="http://schemas.microsoft.com/office/drawing/2014/main" id="{0F5557AE-96D9-4878-BD22-85A1F9E09A97}"/>
                  </a:ext>
                </a:extLst>
              </p:cNvPr>
              <p:cNvSpPr/>
              <p:nvPr/>
            </p:nvSpPr>
            <p:spPr>
              <a:xfrm>
                <a:off x="10991773"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9" name="Freeform: Shape 38">
                <a:extLst>
                  <a:ext uri="{FF2B5EF4-FFF2-40B4-BE49-F238E27FC236}">
                    <a16:creationId xmlns:a16="http://schemas.microsoft.com/office/drawing/2014/main" id="{DCB00802-FED2-4FE6-85C1-6F05D7D6ECAF}"/>
                  </a:ext>
                </a:extLst>
              </p:cNvPr>
              <p:cNvSpPr/>
              <p:nvPr/>
            </p:nvSpPr>
            <p:spPr>
              <a:xfrm>
                <a:off x="10981725"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Freeform: Shape 39">
                <a:extLst>
                  <a:ext uri="{FF2B5EF4-FFF2-40B4-BE49-F238E27FC236}">
                    <a16:creationId xmlns:a16="http://schemas.microsoft.com/office/drawing/2014/main" id="{D99912B3-9131-43C0-B921-015072487752}"/>
                  </a:ext>
                </a:extLst>
              </p:cNvPr>
              <p:cNvSpPr/>
              <p:nvPr/>
            </p:nvSpPr>
            <p:spPr>
              <a:xfrm>
                <a:off x="11054575"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41" name="Graphic 40">
                <a:extLst>
                  <a:ext uri="{FF2B5EF4-FFF2-40B4-BE49-F238E27FC236}">
                    <a16:creationId xmlns:a16="http://schemas.microsoft.com/office/drawing/2014/main" id="{2A463758-9E3C-41D2-B441-51E82A4F4D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37234" y="1751045"/>
                <a:ext cx="543092" cy="543092"/>
              </a:xfrm>
              <a:prstGeom prst="rect">
                <a:avLst/>
              </a:prstGeom>
            </p:spPr>
          </p:pic>
        </p:grpSp>
      </p:grpSp>
      <p:grpSp>
        <p:nvGrpSpPr>
          <p:cNvPr id="11" name="Group 10"/>
          <p:cNvGrpSpPr/>
          <p:nvPr/>
        </p:nvGrpSpPr>
        <p:grpSpPr>
          <a:xfrm>
            <a:off x="652150" y="4023273"/>
            <a:ext cx="5745049" cy="1582495"/>
            <a:chOff x="383702" y="4023273"/>
            <a:chExt cx="5745049" cy="1582495"/>
          </a:xfrm>
        </p:grpSpPr>
        <p:sp>
          <p:nvSpPr>
            <p:cNvPr id="2" name="TextBox 1"/>
            <p:cNvSpPr txBox="1"/>
            <p:nvPr/>
          </p:nvSpPr>
          <p:spPr>
            <a:xfrm>
              <a:off x="1772047" y="4296621"/>
              <a:ext cx="4356704" cy="1309147"/>
            </a:xfrm>
            <a:prstGeom prst="rect">
              <a:avLst/>
            </a:prstGeom>
            <a:noFill/>
          </p:spPr>
          <p:txBody>
            <a:bodyPr wrap="square" lIns="91440" tIns="45720" rIns="91440" rtlCol="0" anchor="t">
              <a:noAutofit/>
            </a:bodyPr>
            <a:lstStyle/>
            <a:p>
              <a:r>
                <a:rPr lang="en-US" sz="2000" dirty="0"/>
                <a:t>Visit </a:t>
              </a:r>
              <a:r>
                <a:rPr lang="en-US" sz="2000" dirty="0" err="1"/>
                <a:t>Sequans</a:t>
              </a:r>
              <a:r>
                <a:rPr lang="en-US" sz="2000" dirty="0"/>
                <a:t> Development Platforms </a:t>
              </a:r>
            </a:p>
            <a:p>
              <a:pPr>
                <a:lnSpc>
                  <a:spcPct val="91000"/>
                </a:lnSpc>
                <a:defRPr/>
              </a:pPr>
              <a:r>
                <a:rPr lang="en-US" sz="1400" dirty="0">
                  <a:solidFill>
                    <a:srgbClr val="95B814">
                      <a:lumMod val="50000"/>
                    </a:srgbClr>
                  </a:solidFill>
                  <a:hlinkClick r:id="rId8"/>
                </a:rPr>
                <a:t>https://www.sequans.com/products-solutions/development-platforms/</a:t>
              </a:r>
              <a:endParaRPr lang="en-US" sz="1400" dirty="0">
                <a:solidFill>
                  <a:srgbClr val="95B814">
                    <a:lumMod val="50000"/>
                  </a:srgbClr>
                </a:solidFill>
              </a:endParaRPr>
            </a:p>
            <a:p>
              <a:pPr algn="l">
                <a:spcBef>
                  <a:spcPts val="600"/>
                </a:spcBef>
              </a:pPr>
              <a:endParaRPr lang="en-US" sz="1700" dirty="0">
                <a:latin typeface="Arial" panose="020B0604020202020204" pitchFamily="34" charset="0"/>
                <a:cs typeface="Arial" panose="020B0604020202020204" pitchFamily="34" charset="0"/>
              </a:endParaRPr>
            </a:p>
          </p:txBody>
        </p:sp>
        <p:pic>
          <p:nvPicPr>
            <p:cNvPr id="2056" name="Picture 8" descr="https://www.sequans.com/wp-content/uploads/2019/06/Sequans_Icons-Final_Dev-Platforms-Test.png"/>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702" y="4023273"/>
              <a:ext cx="1438275" cy="1438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97934" y="1470216"/>
            <a:ext cx="4068765" cy="1068825"/>
            <a:chOff x="631941" y="1544118"/>
            <a:chExt cx="4068765" cy="1068825"/>
          </a:xfrm>
        </p:grpSpPr>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941" y="1544118"/>
              <a:ext cx="941795" cy="92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74502" y="1698543"/>
              <a:ext cx="2926204" cy="914400"/>
            </a:xfrm>
            <a:prstGeom prst="rect">
              <a:avLst/>
            </a:prstGeom>
            <a:noFill/>
          </p:spPr>
          <p:txBody>
            <a:bodyPr wrap="none" lIns="91440" tIns="45720" rIns="91440" rtlCol="0" anchor="t">
              <a:noAutofit/>
            </a:bodyPr>
            <a:lstStyle/>
            <a:p>
              <a:pPr>
                <a:lnSpc>
                  <a:spcPct val="91000"/>
                </a:lnSpc>
                <a:defRPr/>
              </a:pPr>
              <a:r>
                <a:rPr lang="en-US" sz="2000" dirty="0"/>
                <a:t>Visit </a:t>
              </a:r>
              <a:r>
                <a:rPr lang="en-US" sz="2000" dirty="0" err="1"/>
                <a:t>Sequans</a:t>
              </a:r>
              <a:r>
                <a:rPr lang="en-US" sz="2000" dirty="0"/>
                <a:t> Online </a:t>
              </a:r>
            </a:p>
            <a:p>
              <a:pPr>
                <a:lnSpc>
                  <a:spcPct val="91000"/>
                </a:lnSpc>
                <a:defRPr/>
              </a:pPr>
              <a:r>
                <a:rPr lang="en-US" sz="1400" dirty="0">
                  <a:solidFill>
                    <a:srgbClr val="000000"/>
                  </a:solidFill>
                  <a:hlinkClick r:id="rId11"/>
                </a:rPr>
                <a:t>https://www.sequans.com/</a:t>
              </a:r>
              <a:endParaRPr lang="en-US" sz="1400" dirty="0">
                <a:solidFill>
                  <a:srgbClr val="000000"/>
                </a:solidFill>
              </a:endParaRPr>
            </a:p>
          </p:txBody>
        </p:sp>
      </p:grpSp>
      <p:grpSp>
        <p:nvGrpSpPr>
          <p:cNvPr id="15" name="Group 14"/>
          <p:cNvGrpSpPr/>
          <p:nvPr/>
        </p:nvGrpSpPr>
        <p:grpSpPr>
          <a:xfrm>
            <a:off x="669414" y="2639726"/>
            <a:ext cx="5727785" cy="1438275"/>
            <a:chOff x="400966" y="2639726"/>
            <a:chExt cx="5727785" cy="1438275"/>
          </a:xfrm>
        </p:grpSpPr>
        <p:pic>
          <p:nvPicPr>
            <p:cNvPr id="45" name="Picture 6" descr="https://www.sequans.com/wp-content/uploads/2019/06/Sequans_Icons-Final_Modules-Test.png"/>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966" y="2639726"/>
              <a:ext cx="1438275" cy="14382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772047" y="2893554"/>
              <a:ext cx="4356704" cy="930620"/>
            </a:xfrm>
            <a:prstGeom prst="rect">
              <a:avLst/>
            </a:prstGeom>
            <a:noFill/>
          </p:spPr>
          <p:txBody>
            <a:bodyPr wrap="square" lIns="91440" tIns="45720" rIns="91440" rtlCol="0" anchor="t">
              <a:noAutofit/>
            </a:bodyPr>
            <a:lstStyle/>
            <a:p>
              <a:pPr>
                <a:lnSpc>
                  <a:spcPct val="91000"/>
                </a:lnSpc>
                <a:defRPr/>
              </a:pPr>
              <a:r>
                <a:rPr lang="en-US" sz="2000" dirty="0"/>
                <a:t>Visit </a:t>
              </a:r>
              <a:r>
                <a:rPr lang="en-US" sz="2000" dirty="0" err="1"/>
                <a:t>Sequans</a:t>
              </a:r>
              <a:r>
                <a:rPr lang="en-US" sz="2000" dirty="0"/>
                <a:t> Modules </a:t>
              </a:r>
            </a:p>
            <a:p>
              <a:pPr>
                <a:lnSpc>
                  <a:spcPct val="91000"/>
                </a:lnSpc>
                <a:defRPr/>
              </a:pPr>
              <a:r>
                <a:rPr lang="en-US" sz="1400" dirty="0">
                  <a:solidFill>
                    <a:srgbClr val="95B814">
                      <a:lumMod val="50000"/>
                    </a:srgbClr>
                  </a:solidFill>
                  <a:hlinkClick r:id="rId13"/>
                </a:rPr>
                <a:t>https://www.sequans.com/products-solutions/modules/</a:t>
              </a:r>
              <a:endParaRPr lang="en-US" sz="1400" dirty="0">
                <a:solidFill>
                  <a:srgbClr val="95B814">
                    <a:lumMod val="50000"/>
                  </a:srgbClr>
                </a:solidFill>
              </a:endParaRPr>
            </a:p>
          </p:txBody>
        </p:sp>
      </p:grpSp>
      <p:grpSp>
        <p:nvGrpSpPr>
          <p:cNvPr id="14" name="Group 13"/>
          <p:cNvGrpSpPr/>
          <p:nvPr/>
        </p:nvGrpSpPr>
        <p:grpSpPr>
          <a:xfrm>
            <a:off x="6176963" y="2759672"/>
            <a:ext cx="5271410" cy="1198383"/>
            <a:chOff x="6256795" y="2849204"/>
            <a:chExt cx="5271410" cy="1198383"/>
          </a:xfrm>
        </p:grpSpPr>
        <p:sp>
          <p:nvSpPr>
            <p:cNvPr id="49" name="Rectangle 48">
              <a:extLst>
                <a:ext uri="{FF2B5EF4-FFF2-40B4-BE49-F238E27FC236}">
                  <a16:creationId xmlns:a16="http://schemas.microsoft.com/office/drawing/2014/main" id="{47302DA3-93D7-44AB-8692-1F5A624E9459}"/>
                </a:ext>
              </a:extLst>
            </p:cNvPr>
            <p:cNvSpPr/>
            <p:nvPr/>
          </p:nvSpPr>
          <p:spPr>
            <a:xfrm>
              <a:off x="7592816" y="3164151"/>
              <a:ext cx="3935389" cy="568489"/>
            </a:xfrm>
            <a:prstGeom prst="rect">
              <a:avLst/>
            </a:prstGeom>
          </p:spPr>
          <p:txBody>
            <a:bodyPr wrap="square" anchor="ctr" anchorCtr="0">
              <a:spAutoFit/>
            </a:bodyPr>
            <a:lstStyle/>
            <a:p>
              <a:pPr marL="0" marR="0" lvl="0" indent="0" algn="l" defTabSz="914400" rtl="0" eaLnBrk="1" fontAlgn="base" latinLnBrk="0" hangingPunct="1">
                <a:lnSpc>
                  <a:spcPct val="91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Arial" charset="0"/>
                  <a:ea typeface="+mn-ea"/>
                  <a:cs typeface="+mn-cs"/>
                </a:rPr>
                <a:t>Visit NXP MCUs Online</a:t>
              </a:r>
            </a:p>
            <a:p>
              <a:pPr marL="0" marR="0" lvl="0" indent="0" algn="l" defTabSz="914400" rtl="0" eaLnBrk="1" fontAlgn="base" latinLnBrk="0" hangingPunct="1">
                <a:lnSpc>
                  <a:spcPct val="91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95B814">
                      <a:lumMod val="50000"/>
                    </a:srgbClr>
                  </a:solidFill>
                  <a:effectLst/>
                  <a:uLnTx/>
                  <a:uFillTx/>
                  <a:latin typeface="Arial" charset="0"/>
                  <a:ea typeface="+mn-ea"/>
                  <a:cs typeface="+mn-cs"/>
                  <a:hlinkClick r:id="rId14"/>
                </a:rPr>
                <a:t>www.NXP.com/MCU</a:t>
              </a:r>
              <a:endParaRPr kumimoji="0" lang="en-US" sz="1400" b="0" i="0" u="none" strike="noStrike" kern="1200" cap="none" spc="0" normalizeH="0" baseline="0" noProof="0" dirty="0">
                <a:ln>
                  <a:noFill/>
                </a:ln>
                <a:solidFill>
                  <a:srgbClr val="95B814">
                    <a:lumMod val="50000"/>
                  </a:srgbClr>
                </a:solidFill>
                <a:effectLst/>
                <a:uLnTx/>
                <a:uFillTx/>
                <a:latin typeface="Arial" charset="0"/>
                <a:ea typeface="+mn-ea"/>
                <a:cs typeface="+mn-cs"/>
              </a:endParaRPr>
            </a:p>
          </p:txBody>
        </p:sp>
        <p:grpSp>
          <p:nvGrpSpPr>
            <p:cNvPr id="51" name="Group 50">
              <a:extLst>
                <a:ext uri="{FF2B5EF4-FFF2-40B4-BE49-F238E27FC236}">
                  <a16:creationId xmlns:a16="http://schemas.microsoft.com/office/drawing/2014/main" id="{8E6C9868-594E-4CE1-B97A-258824386C7E}"/>
                </a:ext>
              </a:extLst>
            </p:cNvPr>
            <p:cNvGrpSpPr/>
            <p:nvPr/>
          </p:nvGrpSpPr>
          <p:grpSpPr>
            <a:xfrm>
              <a:off x="6256795" y="2849204"/>
              <a:ext cx="1198383" cy="1198383"/>
              <a:chOff x="698252" y="2784542"/>
              <a:chExt cx="1198383" cy="1198383"/>
            </a:xfrm>
          </p:grpSpPr>
          <p:grpSp>
            <p:nvGrpSpPr>
              <p:cNvPr id="52" name="Group 51">
                <a:extLst>
                  <a:ext uri="{FF2B5EF4-FFF2-40B4-BE49-F238E27FC236}">
                    <a16:creationId xmlns:a16="http://schemas.microsoft.com/office/drawing/2014/main" id="{36822223-27DE-4BF5-AE67-2A6BED62CBF2}"/>
                  </a:ext>
                </a:extLst>
              </p:cNvPr>
              <p:cNvGrpSpPr/>
              <p:nvPr/>
            </p:nvGrpSpPr>
            <p:grpSpPr>
              <a:xfrm>
                <a:off x="698252" y="2784542"/>
                <a:ext cx="1198383" cy="1198383"/>
                <a:chOff x="6947894" y="210420"/>
                <a:chExt cx="1198383" cy="1198383"/>
              </a:xfrm>
            </p:grpSpPr>
            <p:sp>
              <p:nvSpPr>
                <p:cNvPr id="54" name="Donut 126">
                  <a:extLst>
                    <a:ext uri="{FF2B5EF4-FFF2-40B4-BE49-F238E27FC236}">
                      <a16:creationId xmlns:a16="http://schemas.microsoft.com/office/drawing/2014/main" id="{292CF554-4AAF-4873-8B7C-ADFA09794DEC}"/>
                    </a:ext>
                  </a:extLst>
                </p:cNvPr>
                <p:cNvSpPr/>
                <p:nvPr/>
              </p:nvSpPr>
              <p:spPr>
                <a:xfrm>
                  <a:off x="6947894" y="210420"/>
                  <a:ext cx="1198383" cy="1198383"/>
                </a:xfrm>
                <a:prstGeom prst="ellipse">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55" name="Picture 54">
                  <a:extLst>
                    <a:ext uri="{FF2B5EF4-FFF2-40B4-BE49-F238E27FC236}">
                      <a16:creationId xmlns:a16="http://schemas.microsoft.com/office/drawing/2014/main" id="{9BF5293B-2FD2-4F3A-9AC3-5D0CA4EB7C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806" y="591766"/>
                  <a:ext cx="314244" cy="443828"/>
                </a:xfrm>
                <a:prstGeom prst="rect">
                  <a:avLst/>
                </a:prstGeom>
              </p:spPr>
            </p:pic>
          </p:grpSp>
          <p:sp>
            <p:nvSpPr>
              <p:cNvPr id="53" name="Freeform 100">
                <a:extLst>
                  <a:ext uri="{FF2B5EF4-FFF2-40B4-BE49-F238E27FC236}">
                    <a16:creationId xmlns:a16="http://schemas.microsoft.com/office/drawing/2014/main" id="{7F754A46-EB45-4C3D-9420-4689148B23BE}"/>
                  </a:ext>
                </a:extLst>
              </p:cNvPr>
              <p:cNvSpPr>
                <a:spLocks noEditPoints="1"/>
              </p:cNvSpPr>
              <p:nvPr/>
            </p:nvSpPr>
            <p:spPr bwMode="auto">
              <a:xfrm>
                <a:off x="1337969" y="3187109"/>
                <a:ext cx="417248" cy="393248"/>
              </a:xfrm>
              <a:custGeom>
                <a:avLst/>
                <a:gdLst>
                  <a:gd name="T0" fmla="*/ 0 w 172"/>
                  <a:gd name="T1" fmla="*/ 86 h 172"/>
                  <a:gd name="T2" fmla="*/ 172 w 172"/>
                  <a:gd name="T3" fmla="*/ 86 h 172"/>
                  <a:gd name="T4" fmla="*/ 149 w 172"/>
                  <a:gd name="T5" fmla="*/ 117 h 172"/>
                  <a:gd name="T6" fmla="*/ 134 w 172"/>
                  <a:gd name="T7" fmla="*/ 91 h 172"/>
                  <a:gd name="T8" fmla="*/ 149 w 172"/>
                  <a:gd name="T9" fmla="*/ 117 h 172"/>
                  <a:gd name="T10" fmla="*/ 91 w 172"/>
                  <a:gd name="T11" fmla="*/ 126 h 172"/>
                  <a:gd name="T12" fmla="*/ 112 w 172"/>
                  <a:gd name="T13" fmla="*/ 152 h 172"/>
                  <a:gd name="T14" fmla="*/ 59 w 172"/>
                  <a:gd name="T15" fmla="*/ 152 h 172"/>
                  <a:gd name="T16" fmla="*/ 81 w 172"/>
                  <a:gd name="T17" fmla="*/ 126 h 172"/>
                  <a:gd name="T18" fmla="*/ 59 w 172"/>
                  <a:gd name="T19" fmla="*/ 152 h 172"/>
                  <a:gd name="T20" fmla="*/ 39 w 172"/>
                  <a:gd name="T21" fmla="*/ 56 h 172"/>
                  <a:gd name="T22" fmla="*/ 15 w 172"/>
                  <a:gd name="T23" fmla="*/ 81 h 172"/>
                  <a:gd name="T24" fmla="*/ 81 w 172"/>
                  <a:gd name="T25" fmla="*/ 15 h 172"/>
                  <a:gd name="T26" fmla="*/ 52 w 172"/>
                  <a:gd name="T27" fmla="*/ 46 h 172"/>
                  <a:gd name="T28" fmla="*/ 81 w 172"/>
                  <a:gd name="T29" fmla="*/ 15 h 172"/>
                  <a:gd name="T30" fmla="*/ 119 w 172"/>
                  <a:gd name="T31" fmla="*/ 46 h 172"/>
                  <a:gd name="T32" fmla="*/ 91 w 172"/>
                  <a:gd name="T33" fmla="*/ 15 h 172"/>
                  <a:gd name="T34" fmla="*/ 121 w 172"/>
                  <a:gd name="T35" fmla="*/ 56 h 172"/>
                  <a:gd name="T36" fmla="*/ 91 w 172"/>
                  <a:gd name="T37" fmla="*/ 81 h 172"/>
                  <a:gd name="T38" fmla="*/ 121 w 172"/>
                  <a:gd name="T39" fmla="*/ 56 h 172"/>
                  <a:gd name="T40" fmla="*/ 81 w 172"/>
                  <a:gd name="T41" fmla="*/ 81 h 172"/>
                  <a:gd name="T42" fmla="*/ 50 w 172"/>
                  <a:gd name="T43" fmla="*/ 56 h 172"/>
                  <a:gd name="T44" fmla="*/ 15 w 172"/>
                  <a:gd name="T45" fmla="*/ 91 h 172"/>
                  <a:gd name="T46" fmla="*/ 39 w 172"/>
                  <a:gd name="T47" fmla="*/ 117 h 172"/>
                  <a:gd name="T48" fmla="*/ 15 w 172"/>
                  <a:gd name="T49" fmla="*/ 91 h 172"/>
                  <a:gd name="T50" fmla="*/ 81 w 172"/>
                  <a:gd name="T51" fmla="*/ 91 h 172"/>
                  <a:gd name="T52" fmla="*/ 50 w 172"/>
                  <a:gd name="T53" fmla="*/ 117 h 172"/>
                  <a:gd name="T54" fmla="*/ 91 w 172"/>
                  <a:gd name="T55" fmla="*/ 117 h 172"/>
                  <a:gd name="T56" fmla="*/ 123 w 172"/>
                  <a:gd name="T57" fmla="*/ 91 h 172"/>
                  <a:gd name="T58" fmla="*/ 91 w 172"/>
                  <a:gd name="T59" fmla="*/ 117 h 172"/>
                  <a:gd name="T60" fmla="*/ 132 w 172"/>
                  <a:gd name="T61" fmla="*/ 56 h 172"/>
                  <a:gd name="T62" fmla="*/ 156 w 172"/>
                  <a:gd name="T63" fmla="*/ 81 h 172"/>
                  <a:gd name="T64" fmla="*/ 144 w 172"/>
                  <a:gd name="T65" fmla="*/ 46 h 172"/>
                  <a:gd name="T66" fmla="*/ 126 w 172"/>
                  <a:gd name="T67" fmla="*/ 28 h 172"/>
                  <a:gd name="T68" fmla="*/ 45 w 172"/>
                  <a:gd name="T69" fmla="*/ 28 h 172"/>
                  <a:gd name="T70" fmla="*/ 27 w 172"/>
                  <a:gd name="T71" fmla="*/ 46 h 172"/>
                  <a:gd name="T72" fmla="*/ 27 w 172"/>
                  <a:gd name="T73" fmla="*/ 126 h 172"/>
                  <a:gd name="T74" fmla="*/ 44 w 172"/>
                  <a:gd name="T75" fmla="*/ 144 h 172"/>
                  <a:gd name="T76" fmla="*/ 126 w 172"/>
                  <a:gd name="T77" fmla="*/ 144 h 172"/>
                  <a:gd name="T78" fmla="*/ 144 w 172"/>
                  <a:gd name="T79" fmla="*/ 12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72">
                    <a:moveTo>
                      <a:pt x="86" y="0"/>
                    </a:moveTo>
                    <a:cubicBezTo>
                      <a:pt x="38" y="0"/>
                      <a:pt x="0" y="39"/>
                      <a:pt x="0" y="86"/>
                    </a:cubicBezTo>
                    <a:cubicBezTo>
                      <a:pt x="0" y="133"/>
                      <a:pt x="38" y="172"/>
                      <a:pt x="86" y="172"/>
                    </a:cubicBezTo>
                    <a:cubicBezTo>
                      <a:pt x="133" y="172"/>
                      <a:pt x="171" y="133"/>
                      <a:pt x="172" y="86"/>
                    </a:cubicBezTo>
                    <a:cubicBezTo>
                      <a:pt x="171" y="39"/>
                      <a:pt x="133" y="0"/>
                      <a:pt x="86" y="0"/>
                    </a:cubicBezTo>
                    <a:close/>
                    <a:moveTo>
                      <a:pt x="149" y="117"/>
                    </a:moveTo>
                    <a:cubicBezTo>
                      <a:pt x="132" y="117"/>
                      <a:pt x="132" y="117"/>
                      <a:pt x="132" y="117"/>
                    </a:cubicBezTo>
                    <a:cubicBezTo>
                      <a:pt x="133" y="108"/>
                      <a:pt x="134" y="100"/>
                      <a:pt x="134" y="91"/>
                    </a:cubicBezTo>
                    <a:cubicBezTo>
                      <a:pt x="156" y="91"/>
                      <a:pt x="156" y="91"/>
                      <a:pt x="156" y="91"/>
                    </a:cubicBezTo>
                    <a:cubicBezTo>
                      <a:pt x="156" y="100"/>
                      <a:pt x="153" y="109"/>
                      <a:pt x="149" y="117"/>
                    </a:cubicBezTo>
                    <a:close/>
                    <a:moveTo>
                      <a:pt x="91" y="157"/>
                    </a:moveTo>
                    <a:cubicBezTo>
                      <a:pt x="91" y="126"/>
                      <a:pt x="91" y="126"/>
                      <a:pt x="91" y="126"/>
                    </a:cubicBezTo>
                    <a:cubicBezTo>
                      <a:pt x="119" y="126"/>
                      <a:pt x="119" y="126"/>
                      <a:pt x="119" y="126"/>
                    </a:cubicBezTo>
                    <a:cubicBezTo>
                      <a:pt x="118" y="135"/>
                      <a:pt x="115" y="144"/>
                      <a:pt x="112" y="152"/>
                    </a:cubicBezTo>
                    <a:cubicBezTo>
                      <a:pt x="105" y="155"/>
                      <a:pt x="98" y="156"/>
                      <a:pt x="91" y="157"/>
                    </a:cubicBezTo>
                    <a:close/>
                    <a:moveTo>
                      <a:pt x="59" y="152"/>
                    </a:moveTo>
                    <a:cubicBezTo>
                      <a:pt x="56" y="143"/>
                      <a:pt x="53" y="135"/>
                      <a:pt x="52" y="126"/>
                    </a:cubicBezTo>
                    <a:cubicBezTo>
                      <a:pt x="81" y="126"/>
                      <a:pt x="81" y="126"/>
                      <a:pt x="81" y="126"/>
                    </a:cubicBezTo>
                    <a:cubicBezTo>
                      <a:pt x="81" y="157"/>
                      <a:pt x="81" y="157"/>
                      <a:pt x="81" y="157"/>
                    </a:cubicBezTo>
                    <a:cubicBezTo>
                      <a:pt x="73" y="156"/>
                      <a:pt x="66" y="154"/>
                      <a:pt x="59" y="152"/>
                    </a:cubicBezTo>
                    <a:close/>
                    <a:moveTo>
                      <a:pt x="22" y="56"/>
                    </a:moveTo>
                    <a:cubicBezTo>
                      <a:pt x="39" y="56"/>
                      <a:pt x="39" y="56"/>
                      <a:pt x="39" y="56"/>
                    </a:cubicBezTo>
                    <a:cubicBezTo>
                      <a:pt x="38" y="64"/>
                      <a:pt x="37" y="73"/>
                      <a:pt x="37" y="81"/>
                    </a:cubicBezTo>
                    <a:cubicBezTo>
                      <a:pt x="15" y="81"/>
                      <a:pt x="15" y="81"/>
                      <a:pt x="15" y="81"/>
                    </a:cubicBezTo>
                    <a:cubicBezTo>
                      <a:pt x="16" y="72"/>
                      <a:pt x="18" y="63"/>
                      <a:pt x="22" y="56"/>
                    </a:cubicBezTo>
                    <a:close/>
                    <a:moveTo>
                      <a:pt x="81" y="15"/>
                    </a:moveTo>
                    <a:cubicBezTo>
                      <a:pt x="81" y="46"/>
                      <a:pt x="81" y="46"/>
                      <a:pt x="81" y="46"/>
                    </a:cubicBezTo>
                    <a:cubicBezTo>
                      <a:pt x="52" y="46"/>
                      <a:pt x="52" y="46"/>
                      <a:pt x="52" y="46"/>
                    </a:cubicBezTo>
                    <a:cubicBezTo>
                      <a:pt x="54" y="37"/>
                      <a:pt x="56" y="29"/>
                      <a:pt x="59" y="20"/>
                    </a:cubicBezTo>
                    <a:cubicBezTo>
                      <a:pt x="66" y="17"/>
                      <a:pt x="73" y="16"/>
                      <a:pt x="81" y="15"/>
                    </a:cubicBezTo>
                    <a:close/>
                    <a:moveTo>
                      <a:pt x="112" y="20"/>
                    </a:moveTo>
                    <a:cubicBezTo>
                      <a:pt x="115" y="29"/>
                      <a:pt x="117" y="37"/>
                      <a:pt x="119" y="46"/>
                    </a:cubicBezTo>
                    <a:cubicBezTo>
                      <a:pt x="91" y="46"/>
                      <a:pt x="91" y="46"/>
                      <a:pt x="91" y="46"/>
                    </a:cubicBezTo>
                    <a:cubicBezTo>
                      <a:pt x="91" y="15"/>
                      <a:pt x="91" y="15"/>
                      <a:pt x="91" y="15"/>
                    </a:cubicBezTo>
                    <a:cubicBezTo>
                      <a:pt x="98" y="16"/>
                      <a:pt x="105" y="17"/>
                      <a:pt x="112" y="20"/>
                    </a:cubicBezTo>
                    <a:close/>
                    <a:moveTo>
                      <a:pt x="121" y="56"/>
                    </a:moveTo>
                    <a:cubicBezTo>
                      <a:pt x="122" y="64"/>
                      <a:pt x="123" y="73"/>
                      <a:pt x="123" y="81"/>
                    </a:cubicBezTo>
                    <a:cubicBezTo>
                      <a:pt x="91" y="81"/>
                      <a:pt x="91" y="81"/>
                      <a:pt x="91" y="81"/>
                    </a:cubicBezTo>
                    <a:cubicBezTo>
                      <a:pt x="91" y="56"/>
                      <a:pt x="91" y="56"/>
                      <a:pt x="91" y="56"/>
                    </a:cubicBezTo>
                    <a:lnTo>
                      <a:pt x="121" y="56"/>
                    </a:lnTo>
                    <a:close/>
                    <a:moveTo>
                      <a:pt x="81" y="56"/>
                    </a:moveTo>
                    <a:cubicBezTo>
                      <a:pt x="81" y="81"/>
                      <a:pt x="81" y="81"/>
                      <a:pt x="81" y="81"/>
                    </a:cubicBezTo>
                    <a:cubicBezTo>
                      <a:pt x="48" y="81"/>
                      <a:pt x="48" y="81"/>
                      <a:pt x="48" y="81"/>
                    </a:cubicBezTo>
                    <a:cubicBezTo>
                      <a:pt x="48" y="73"/>
                      <a:pt x="49" y="64"/>
                      <a:pt x="50" y="56"/>
                    </a:cubicBezTo>
                    <a:lnTo>
                      <a:pt x="81" y="56"/>
                    </a:lnTo>
                    <a:close/>
                    <a:moveTo>
                      <a:pt x="15" y="91"/>
                    </a:moveTo>
                    <a:cubicBezTo>
                      <a:pt x="37" y="91"/>
                      <a:pt x="37" y="91"/>
                      <a:pt x="37" y="91"/>
                    </a:cubicBezTo>
                    <a:cubicBezTo>
                      <a:pt x="37" y="100"/>
                      <a:pt x="37" y="108"/>
                      <a:pt x="39" y="117"/>
                    </a:cubicBezTo>
                    <a:cubicBezTo>
                      <a:pt x="22" y="117"/>
                      <a:pt x="22" y="117"/>
                      <a:pt x="22" y="117"/>
                    </a:cubicBezTo>
                    <a:cubicBezTo>
                      <a:pt x="18" y="109"/>
                      <a:pt x="16" y="100"/>
                      <a:pt x="15" y="91"/>
                    </a:cubicBezTo>
                    <a:close/>
                    <a:moveTo>
                      <a:pt x="48" y="91"/>
                    </a:moveTo>
                    <a:cubicBezTo>
                      <a:pt x="81" y="91"/>
                      <a:pt x="81" y="91"/>
                      <a:pt x="81" y="91"/>
                    </a:cubicBezTo>
                    <a:cubicBezTo>
                      <a:pt x="81" y="117"/>
                      <a:pt x="81" y="117"/>
                      <a:pt x="81" y="117"/>
                    </a:cubicBezTo>
                    <a:cubicBezTo>
                      <a:pt x="50" y="117"/>
                      <a:pt x="50" y="117"/>
                      <a:pt x="50" y="117"/>
                    </a:cubicBezTo>
                    <a:cubicBezTo>
                      <a:pt x="49" y="108"/>
                      <a:pt x="48" y="100"/>
                      <a:pt x="48" y="91"/>
                    </a:cubicBezTo>
                    <a:close/>
                    <a:moveTo>
                      <a:pt x="91" y="117"/>
                    </a:moveTo>
                    <a:cubicBezTo>
                      <a:pt x="91" y="91"/>
                      <a:pt x="91" y="91"/>
                      <a:pt x="91" y="91"/>
                    </a:cubicBezTo>
                    <a:cubicBezTo>
                      <a:pt x="123" y="91"/>
                      <a:pt x="123" y="91"/>
                      <a:pt x="123" y="91"/>
                    </a:cubicBezTo>
                    <a:cubicBezTo>
                      <a:pt x="123" y="100"/>
                      <a:pt x="122" y="108"/>
                      <a:pt x="121" y="117"/>
                    </a:cubicBezTo>
                    <a:lnTo>
                      <a:pt x="91" y="117"/>
                    </a:lnTo>
                    <a:close/>
                    <a:moveTo>
                      <a:pt x="134" y="81"/>
                    </a:moveTo>
                    <a:cubicBezTo>
                      <a:pt x="134" y="73"/>
                      <a:pt x="133" y="64"/>
                      <a:pt x="132" y="56"/>
                    </a:cubicBezTo>
                    <a:cubicBezTo>
                      <a:pt x="150" y="56"/>
                      <a:pt x="150" y="56"/>
                      <a:pt x="150" y="56"/>
                    </a:cubicBezTo>
                    <a:cubicBezTo>
                      <a:pt x="153" y="63"/>
                      <a:pt x="156" y="72"/>
                      <a:pt x="156" y="81"/>
                    </a:cubicBezTo>
                    <a:lnTo>
                      <a:pt x="134" y="81"/>
                    </a:lnTo>
                    <a:close/>
                    <a:moveTo>
                      <a:pt x="144" y="46"/>
                    </a:moveTo>
                    <a:cubicBezTo>
                      <a:pt x="130" y="46"/>
                      <a:pt x="130" y="46"/>
                      <a:pt x="130" y="46"/>
                    </a:cubicBezTo>
                    <a:cubicBezTo>
                      <a:pt x="129" y="40"/>
                      <a:pt x="128" y="34"/>
                      <a:pt x="126" y="28"/>
                    </a:cubicBezTo>
                    <a:cubicBezTo>
                      <a:pt x="133" y="33"/>
                      <a:pt x="139" y="39"/>
                      <a:pt x="144" y="46"/>
                    </a:cubicBezTo>
                    <a:close/>
                    <a:moveTo>
                      <a:pt x="45" y="28"/>
                    </a:moveTo>
                    <a:cubicBezTo>
                      <a:pt x="43" y="34"/>
                      <a:pt x="42" y="40"/>
                      <a:pt x="41" y="46"/>
                    </a:cubicBezTo>
                    <a:cubicBezTo>
                      <a:pt x="27" y="46"/>
                      <a:pt x="27" y="46"/>
                      <a:pt x="27" y="46"/>
                    </a:cubicBezTo>
                    <a:cubicBezTo>
                      <a:pt x="32" y="39"/>
                      <a:pt x="38" y="33"/>
                      <a:pt x="45" y="28"/>
                    </a:cubicBezTo>
                    <a:close/>
                    <a:moveTo>
                      <a:pt x="27" y="126"/>
                    </a:moveTo>
                    <a:cubicBezTo>
                      <a:pt x="40" y="126"/>
                      <a:pt x="40" y="126"/>
                      <a:pt x="40" y="126"/>
                    </a:cubicBezTo>
                    <a:cubicBezTo>
                      <a:pt x="41" y="132"/>
                      <a:pt x="43" y="138"/>
                      <a:pt x="44" y="144"/>
                    </a:cubicBezTo>
                    <a:cubicBezTo>
                      <a:pt x="38" y="139"/>
                      <a:pt x="32" y="133"/>
                      <a:pt x="27" y="126"/>
                    </a:cubicBezTo>
                    <a:close/>
                    <a:moveTo>
                      <a:pt x="126" y="144"/>
                    </a:moveTo>
                    <a:cubicBezTo>
                      <a:pt x="128" y="138"/>
                      <a:pt x="130" y="132"/>
                      <a:pt x="131" y="126"/>
                    </a:cubicBezTo>
                    <a:cubicBezTo>
                      <a:pt x="144" y="126"/>
                      <a:pt x="144" y="126"/>
                      <a:pt x="144" y="126"/>
                    </a:cubicBezTo>
                    <a:cubicBezTo>
                      <a:pt x="139" y="133"/>
                      <a:pt x="133" y="139"/>
                      <a:pt x="126"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95B814">
                      <a:lumMod val="50000"/>
                    </a:srgbClr>
                  </a:solidFill>
                  <a:effectLst/>
                  <a:uLnTx/>
                  <a:uFillTx/>
                  <a:latin typeface="Arial" charset="0"/>
                  <a:ea typeface="+mn-ea"/>
                  <a:cs typeface="+mn-cs"/>
                </a:endParaRPr>
              </a:p>
            </p:txBody>
          </p:sp>
        </p:grpSp>
      </p:grpSp>
    </p:spTree>
    <p:extLst>
      <p:ext uri="{BB962C8B-B14F-4D97-AF65-F5344CB8AC3E}">
        <p14:creationId xmlns:p14="http://schemas.microsoft.com/office/powerpoint/2010/main" val="7591351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1A7E-F29B-4241-AD0E-27D37E834593}"/>
              </a:ext>
            </a:extLst>
          </p:cNvPr>
          <p:cNvSpPr>
            <a:spLocks noGrp="1"/>
          </p:cNvSpPr>
          <p:nvPr>
            <p:ph type="title"/>
          </p:nvPr>
        </p:nvSpPr>
        <p:spPr/>
        <p:txBody>
          <a:bodyPr/>
          <a:lstStyle/>
          <a:p>
            <a:r>
              <a:rPr lang="en-US" dirty="0"/>
              <a:t>Board Giveaway</a:t>
            </a:r>
          </a:p>
        </p:txBody>
      </p:sp>
      <p:sp>
        <p:nvSpPr>
          <p:cNvPr id="3" name="Text Placeholder 2">
            <a:extLst>
              <a:ext uri="{FF2B5EF4-FFF2-40B4-BE49-F238E27FC236}">
                <a16:creationId xmlns:a16="http://schemas.microsoft.com/office/drawing/2014/main" id="{04AD6762-B566-448B-A70D-4CFAAA9143F8}"/>
              </a:ext>
            </a:extLst>
          </p:cNvPr>
          <p:cNvSpPr>
            <a:spLocks noGrp="1"/>
          </p:cNvSpPr>
          <p:nvPr>
            <p:ph type="body" sz="quarter" idx="10"/>
          </p:nvPr>
        </p:nvSpPr>
        <p:spPr>
          <a:xfrm>
            <a:off x="394774" y="1153266"/>
            <a:ext cx="7637118" cy="4667249"/>
          </a:xfrm>
        </p:spPr>
        <p:txBody>
          <a:bodyPr>
            <a:normAutofit/>
          </a:bodyPr>
          <a:lstStyle/>
          <a:p>
            <a:pPr marL="0" indent="0">
              <a:buNone/>
            </a:pPr>
            <a:r>
              <a:rPr lang="en-US" sz="2600" b="1" dirty="0"/>
              <a:t>LPC55S69-EVK Evaluation Kit</a:t>
            </a:r>
          </a:p>
          <a:p>
            <a:pPr marL="0" indent="0">
              <a:buNone/>
            </a:pPr>
            <a:endParaRPr lang="en-US" dirty="0"/>
          </a:p>
          <a:p>
            <a:pPr marL="0" indent="0">
              <a:buNone/>
            </a:pPr>
            <a:r>
              <a:rPr lang="en-US" dirty="0"/>
              <a:t>Attendees of this session are eligible to receive one of 40 complimentary LPC55S69-EVK evaluation kits. </a:t>
            </a:r>
          </a:p>
        </p:txBody>
      </p:sp>
      <p:sp>
        <p:nvSpPr>
          <p:cNvPr id="7" name="Text Placeholder 2">
            <a:extLst>
              <a:ext uri="{FF2B5EF4-FFF2-40B4-BE49-F238E27FC236}">
                <a16:creationId xmlns:a16="http://schemas.microsoft.com/office/drawing/2014/main" id="{F5AFB58C-0121-49FE-9B15-32A441BC2DD8}"/>
              </a:ext>
            </a:extLst>
          </p:cNvPr>
          <p:cNvSpPr txBox="1">
            <a:spLocks/>
          </p:cNvSpPr>
          <p:nvPr/>
        </p:nvSpPr>
        <p:spPr>
          <a:xfrm>
            <a:off x="394774" y="5004486"/>
            <a:ext cx="7637118" cy="1223802"/>
          </a:xfrm>
          <a:prstGeom prst="rect">
            <a:avLst/>
          </a:prstGeom>
        </p:spPr>
        <p:txBody>
          <a:bodyPr vert="horz" lIns="91440" tIns="45720" rIns="91440" bIns="45720" rtlCol="0">
            <a:noAutofit/>
          </a:bodyPr>
          <a:lst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a:lstStyle>
          <a:p>
            <a:pPr marL="0" indent="0">
              <a:buNone/>
            </a:pPr>
            <a:r>
              <a:rPr lang="en-US" sz="1100" b="1" kern="0" dirty="0"/>
              <a:t>Contest Details: </a:t>
            </a:r>
            <a:r>
              <a:rPr lang="en-US" sz="1100" kern="0" dirty="0"/>
              <a:t>Entrants must attend the webinar and be at least 18 years of age or of legal age in local jurisdiction as of March 1, 2020 to be eligible. NXP is responsible for the collection, submission and/or processing of the overall administration of this webinar. NXP is responsible for the administration of the giveaway. Entrants should contact NXP with any questions or comments related to this giveaway. Winners will be randomly selected and notified by the email address provided in the webinar registration by March 31,2020. Any winner notification not responded to or returned as undeliverable may result in prize forfeiture, and a new winner will be selected and then notified in the same manner as mentioned above. No purchase necessary to win. Void where prohibited.</a:t>
            </a:r>
          </a:p>
        </p:txBody>
      </p:sp>
      <p:pic>
        <p:nvPicPr>
          <p:cNvPr id="5" name="Picture 4">
            <a:extLst>
              <a:ext uri="{FF2B5EF4-FFF2-40B4-BE49-F238E27FC236}">
                <a16:creationId xmlns:a16="http://schemas.microsoft.com/office/drawing/2014/main" id="{38E6D575-BEEB-4E99-B7AB-580D2F478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583" y="741088"/>
            <a:ext cx="4394944" cy="3989007"/>
          </a:xfrm>
          <a:prstGeom prst="rect">
            <a:avLst/>
          </a:prstGeom>
        </p:spPr>
      </p:pic>
    </p:spTree>
    <p:extLst>
      <p:ext uri="{BB962C8B-B14F-4D97-AF65-F5344CB8AC3E}">
        <p14:creationId xmlns:p14="http://schemas.microsoft.com/office/powerpoint/2010/main" val="28567508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18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1A7E-F29B-4241-AD0E-27D37E834593}"/>
              </a:ext>
            </a:extLst>
          </p:cNvPr>
          <p:cNvSpPr>
            <a:spLocks noGrp="1"/>
          </p:cNvSpPr>
          <p:nvPr>
            <p:ph type="title"/>
          </p:nvPr>
        </p:nvSpPr>
        <p:spPr/>
        <p:txBody>
          <a:bodyPr/>
          <a:lstStyle/>
          <a:p>
            <a:r>
              <a:rPr lang="en-US" dirty="0"/>
              <a:t>Board Giveaway</a:t>
            </a:r>
          </a:p>
        </p:txBody>
      </p:sp>
      <p:sp>
        <p:nvSpPr>
          <p:cNvPr id="3" name="Text Placeholder 2">
            <a:extLst>
              <a:ext uri="{FF2B5EF4-FFF2-40B4-BE49-F238E27FC236}">
                <a16:creationId xmlns:a16="http://schemas.microsoft.com/office/drawing/2014/main" id="{04AD6762-B566-448B-A70D-4CFAAA9143F8}"/>
              </a:ext>
            </a:extLst>
          </p:cNvPr>
          <p:cNvSpPr>
            <a:spLocks noGrp="1"/>
          </p:cNvSpPr>
          <p:nvPr>
            <p:ph type="body" sz="quarter" idx="10"/>
          </p:nvPr>
        </p:nvSpPr>
        <p:spPr>
          <a:xfrm>
            <a:off x="394774" y="1153266"/>
            <a:ext cx="7637118" cy="4667249"/>
          </a:xfrm>
        </p:spPr>
        <p:txBody>
          <a:bodyPr>
            <a:normAutofit/>
          </a:bodyPr>
          <a:lstStyle/>
          <a:p>
            <a:pPr marL="0" indent="0">
              <a:buNone/>
            </a:pPr>
            <a:r>
              <a:rPr lang="en-US" sz="2600" b="1" dirty="0"/>
              <a:t>LPC55S69-EVK Evaluation Kit</a:t>
            </a:r>
          </a:p>
          <a:p>
            <a:pPr marL="0" indent="0">
              <a:buNone/>
            </a:pPr>
            <a:endParaRPr lang="en-US" dirty="0"/>
          </a:p>
          <a:p>
            <a:pPr marL="0" indent="0">
              <a:buNone/>
            </a:pPr>
            <a:r>
              <a:rPr lang="en-US" dirty="0"/>
              <a:t>Attendees of this session are eligible to receive one of 40 complimentary LPC55S69-EVK evaluation kits. </a:t>
            </a:r>
          </a:p>
        </p:txBody>
      </p:sp>
      <p:sp>
        <p:nvSpPr>
          <p:cNvPr id="7" name="Text Placeholder 2">
            <a:extLst>
              <a:ext uri="{FF2B5EF4-FFF2-40B4-BE49-F238E27FC236}">
                <a16:creationId xmlns:a16="http://schemas.microsoft.com/office/drawing/2014/main" id="{F5AFB58C-0121-49FE-9B15-32A441BC2DD8}"/>
              </a:ext>
            </a:extLst>
          </p:cNvPr>
          <p:cNvSpPr txBox="1">
            <a:spLocks/>
          </p:cNvSpPr>
          <p:nvPr/>
        </p:nvSpPr>
        <p:spPr>
          <a:xfrm>
            <a:off x="394774" y="5004486"/>
            <a:ext cx="7637118" cy="1223802"/>
          </a:xfrm>
          <a:prstGeom prst="rect">
            <a:avLst/>
          </a:prstGeom>
        </p:spPr>
        <p:txBody>
          <a:bodyPr vert="horz" lIns="91440" tIns="45720" rIns="91440" bIns="45720" rtlCol="0">
            <a:noAutofit/>
          </a:bodyPr>
          <a:lstStyle>
            <a:lvl1pPr marL="169863" indent="-169863" algn="l" rtl="0" eaLnBrk="1" fontAlgn="base" hangingPunct="1">
              <a:lnSpc>
                <a:spcPct val="100000"/>
              </a:lnSpc>
              <a:spcBef>
                <a:spcPts val="575"/>
              </a:spcBef>
              <a:spcAft>
                <a:spcPts val="75"/>
              </a:spcAft>
              <a:buClrTx/>
              <a:buSzPct val="80000"/>
              <a:buFont typeface="Arial" pitchFamily="34" charset="0"/>
              <a:buChar char="•"/>
              <a:defRPr sz="2200" b="0">
                <a:solidFill>
                  <a:schemeClr val="tx1">
                    <a:lumMod val="85000"/>
                    <a:lumOff val="15000"/>
                  </a:schemeClr>
                </a:solidFill>
                <a:latin typeface="Arial" panose="020B0604020202020204" pitchFamily="34" charset="0"/>
                <a:ea typeface="+mn-ea"/>
                <a:cs typeface="Arial" panose="020B0604020202020204" pitchFamily="34" charset="0"/>
              </a:defRPr>
            </a:lvl1pPr>
            <a:lvl2pPr marL="341313" indent="-171450" algn="l" rtl="0" eaLnBrk="1" fontAlgn="base" hangingPunct="1">
              <a:lnSpc>
                <a:spcPct val="100000"/>
              </a:lnSpc>
              <a:spcBef>
                <a:spcPts val="575"/>
              </a:spcBef>
              <a:spcAft>
                <a:spcPts val="75"/>
              </a:spcAft>
              <a:buClrTx/>
              <a:buSzPct val="80000"/>
              <a:buFont typeface="Arial" pitchFamily="34" charset="0"/>
              <a:buChar char="−"/>
              <a:defRPr sz="2000">
                <a:solidFill>
                  <a:srgbClr val="000000"/>
                </a:solidFill>
                <a:latin typeface="Arial" panose="020B0604020202020204" pitchFamily="34" charset="0"/>
                <a:cs typeface="Arial" panose="020B0604020202020204" pitchFamily="34" charset="0"/>
              </a:defRPr>
            </a:lvl2pPr>
            <a:lvl3pPr marL="511175" indent="-169863" algn="l" rtl="0" eaLnBrk="1" fontAlgn="base" hangingPunct="1">
              <a:lnSpc>
                <a:spcPct val="100000"/>
              </a:lnSpc>
              <a:spcBef>
                <a:spcPts val="575"/>
              </a:spcBef>
              <a:spcAft>
                <a:spcPts val="75"/>
              </a:spcAft>
              <a:buClrTx/>
              <a:buSzPct val="80000"/>
              <a:buFont typeface="Wingdings" pitchFamily="2" charset="2"/>
              <a:buChar char="§"/>
              <a:defRPr sz="1800">
                <a:solidFill>
                  <a:srgbClr val="000000"/>
                </a:solidFill>
                <a:latin typeface="Arial" panose="020B0604020202020204" pitchFamily="34" charset="0"/>
                <a:cs typeface="Arial" panose="020B0604020202020204" pitchFamily="34" charset="0"/>
              </a:defRPr>
            </a:lvl3pPr>
            <a:lvl4pPr marL="688975" indent="-177800" algn="l" rtl="0" eaLnBrk="1" fontAlgn="base" hangingPunct="1">
              <a:lnSpc>
                <a:spcPct val="100000"/>
              </a:lnSpc>
              <a:spcBef>
                <a:spcPts val="575"/>
              </a:spcBef>
              <a:spcAft>
                <a:spcPts val="75"/>
              </a:spcAft>
              <a:buClrTx/>
              <a:buSzPct val="80000"/>
              <a:buFont typeface="Arial" pitchFamily="34" charset="0"/>
              <a:buChar char="•"/>
              <a:defRPr sz="1600">
                <a:solidFill>
                  <a:srgbClr val="000000"/>
                </a:solidFill>
                <a:latin typeface="Arial" panose="020B0604020202020204" pitchFamily="34" charset="0"/>
                <a:cs typeface="Arial" panose="020B0604020202020204" pitchFamily="34" charset="0"/>
              </a:defRPr>
            </a:lvl4pPr>
            <a:lvl5pPr marL="860425" indent="-171450" algn="l" rtl="0" eaLnBrk="1" fontAlgn="base" hangingPunct="1">
              <a:lnSpc>
                <a:spcPct val="100000"/>
              </a:lnSpc>
              <a:spcBef>
                <a:spcPts val="575"/>
              </a:spcBef>
              <a:spcAft>
                <a:spcPts val="75"/>
              </a:spcAft>
              <a:buClrTx/>
              <a:buSzPct val="70000"/>
              <a:buFont typeface="Arial" pitchFamily="34" charset="0"/>
              <a:buChar char="−"/>
              <a:defRPr sz="1400">
                <a:solidFill>
                  <a:srgbClr val="000000"/>
                </a:solidFill>
                <a:latin typeface="Arial" panose="020B0604020202020204" pitchFamily="34" charset="0"/>
                <a:cs typeface="Arial" panose="020B0604020202020204" pitchFamily="34" charset="0"/>
              </a:defRPr>
            </a:lvl5pPr>
            <a:lvl6pPr marL="22304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6pPr>
            <a:lvl7pPr marL="26876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7pPr>
            <a:lvl8pPr marL="31448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8pPr>
            <a:lvl9pPr marL="3602038" indent="-157163" algn="l" rtl="0" eaLnBrk="1" fontAlgn="base" hangingPunct="1">
              <a:spcBef>
                <a:spcPct val="20000"/>
              </a:spcBef>
              <a:spcAft>
                <a:spcPct val="3000"/>
              </a:spcAft>
              <a:buClr>
                <a:schemeClr val="tx1"/>
              </a:buClr>
              <a:buSzPct val="70000"/>
              <a:buFont typeface="Arial" charset="0"/>
              <a:buChar char="►"/>
              <a:defRPr sz="1400">
                <a:solidFill>
                  <a:srgbClr val="000000"/>
                </a:solidFill>
                <a:latin typeface="+mn-lt"/>
              </a:defRPr>
            </a:lvl9pPr>
          </a:lstStyle>
          <a:p>
            <a:pPr marL="0" indent="0">
              <a:buNone/>
            </a:pPr>
            <a:r>
              <a:rPr lang="en-US" sz="1100" b="1" kern="0" dirty="0"/>
              <a:t>Contest Details: </a:t>
            </a:r>
            <a:r>
              <a:rPr lang="en-US" sz="1100" kern="0" dirty="0"/>
              <a:t>Entrants must attend the webinar and be at least 18 years of age or of legal age in local jurisdiction as of March 1, 2020 to be eligible. NXP is responsible for the collection, submission and/or processing of the overall administration of this webinar. NXP is responsible for the administration of the giveaway. Entrants should contact NXP with any questions or comments related to this giveaway. Winners will be randomly selected and notified by the email address provided in the webinar registration by March 31,2020. Any winner notification not responded to or returned as undeliverable may result in prize forfeiture, and a new winner will be selected and then notified in the same manner as mentioned above. No purchase necessary to win. Void where prohibited.</a:t>
            </a:r>
          </a:p>
        </p:txBody>
      </p:sp>
      <p:pic>
        <p:nvPicPr>
          <p:cNvPr id="5" name="Picture 4">
            <a:extLst>
              <a:ext uri="{FF2B5EF4-FFF2-40B4-BE49-F238E27FC236}">
                <a16:creationId xmlns:a16="http://schemas.microsoft.com/office/drawing/2014/main" id="{38E6D575-BEEB-4E99-B7AB-580D2F478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583" y="741088"/>
            <a:ext cx="4394944" cy="3989007"/>
          </a:xfrm>
          <a:prstGeom prst="rect">
            <a:avLst/>
          </a:prstGeom>
        </p:spPr>
      </p:pic>
    </p:spTree>
    <p:extLst>
      <p:ext uri="{BB962C8B-B14F-4D97-AF65-F5344CB8AC3E}">
        <p14:creationId xmlns:p14="http://schemas.microsoft.com/office/powerpoint/2010/main" val="42883522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A2CE57-C34A-4EF0-8287-C8396DA2D01A}"/>
              </a:ext>
            </a:extLst>
          </p:cNvPr>
          <p:cNvSpPr>
            <a:spLocks noGrp="1"/>
          </p:cNvSpPr>
          <p:nvPr>
            <p:ph type="ctrTitle"/>
          </p:nvPr>
        </p:nvSpPr>
        <p:spPr>
          <a:xfrm>
            <a:off x="5242385" y="1258956"/>
            <a:ext cx="6325011" cy="5301841"/>
          </a:xfrm>
        </p:spPr>
        <p:txBody>
          <a:bodyPr>
            <a:normAutofit fontScale="90000"/>
          </a:bodyPr>
          <a:lstStyle/>
          <a:p>
            <a:pPr algn="ctr"/>
            <a:r>
              <a:rPr lang="en-US" dirty="0"/>
              <a:t>Cellular Connectivity</a:t>
            </a:r>
            <a:br>
              <a:rPr lang="en-US" dirty="0"/>
            </a:br>
            <a:br>
              <a:rPr lang="en-US" sz="3100" dirty="0"/>
            </a:br>
            <a:br>
              <a:rPr lang="en-US" sz="3100" dirty="0"/>
            </a:br>
            <a:r>
              <a:rPr lang="en-US" dirty="0"/>
              <a:t>NB-IoT + LTE-M</a:t>
            </a:r>
            <a:br>
              <a:rPr lang="en-US" dirty="0"/>
            </a:br>
            <a:br>
              <a:rPr lang="en-US" dirty="0"/>
            </a:br>
            <a:br>
              <a:rPr lang="en-US" dirty="0"/>
            </a:br>
            <a:br>
              <a:rPr lang="en-US" dirty="0"/>
            </a:br>
            <a:r>
              <a:rPr lang="en-US" dirty="0"/>
              <a:t>LPC5500 MCU</a:t>
            </a:r>
            <a:br>
              <a:rPr lang="en-US" dirty="0"/>
            </a:br>
            <a:br>
              <a:rPr lang="en-US" dirty="0"/>
            </a:br>
            <a:r>
              <a:rPr lang="en-US" dirty="0"/>
              <a:t>		</a:t>
            </a:r>
          </a:p>
        </p:txBody>
      </p:sp>
      <p:pic>
        <p:nvPicPr>
          <p:cNvPr id="16" name="Picture 15" descr="A picture containing object&#10;&#10;Description automatically generated">
            <a:extLst>
              <a:ext uri="{FF2B5EF4-FFF2-40B4-BE49-F238E27FC236}">
                <a16:creationId xmlns:a16="http://schemas.microsoft.com/office/drawing/2014/main" id="{AD2A5BA9-2FEE-4D65-97EF-172FF37FB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439" y="1754064"/>
            <a:ext cx="2602901" cy="488044"/>
          </a:xfrm>
          <a:prstGeom prst="rect">
            <a:avLst/>
          </a:prstGeom>
        </p:spPr>
      </p:pic>
      <p:grpSp>
        <p:nvGrpSpPr>
          <p:cNvPr id="18" name="Group 17">
            <a:extLst>
              <a:ext uri="{FF2B5EF4-FFF2-40B4-BE49-F238E27FC236}">
                <a16:creationId xmlns:a16="http://schemas.microsoft.com/office/drawing/2014/main" id="{5E485F79-B300-450A-876D-77B76A6B45C2}"/>
              </a:ext>
            </a:extLst>
          </p:cNvPr>
          <p:cNvGrpSpPr/>
          <p:nvPr/>
        </p:nvGrpSpPr>
        <p:grpSpPr>
          <a:xfrm>
            <a:off x="5544549" y="5002696"/>
            <a:ext cx="825708" cy="825708"/>
            <a:chOff x="10981725" y="1595536"/>
            <a:chExt cx="854110" cy="854110"/>
          </a:xfrm>
        </p:grpSpPr>
        <p:sp>
          <p:nvSpPr>
            <p:cNvPr id="19" name="Oval 18">
              <a:extLst>
                <a:ext uri="{FF2B5EF4-FFF2-40B4-BE49-F238E27FC236}">
                  <a16:creationId xmlns:a16="http://schemas.microsoft.com/office/drawing/2014/main" id="{050A9C91-6E9A-438B-BE2B-48E7A9510FF4}"/>
                </a:ext>
              </a:extLst>
            </p:cNvPr>
            <p:cNvSpPr/>
            <p:nvPr/>
          </p:nvSpPr>
          <p:spPr>
            <a:xfrm>
              <a:off x="10991773"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20" name="Freeform: Shape 19">
              <a:extLst>
                <a:ext uri="{FF2B5EF4-FFF2-40B4-BE49-F238E27FC236}">
                  <a16:creationId xmlns:a16="http://schemas.microsoft.com/office/drawing/2014/main" id="{B93A1939-783B-4D0C-8EF3-E44C44EA79C7}"/>
                </a:ext>
              </a:extLst>
            </p:cNvPr>
            <p:cNvSpPr/>
            <p:nvPr/>
          </p:nvSpPr>
          <p:spPr>
            <a:xfrm>
              <a:off x="10981725"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21" name="Freeform: Shape 20">
              <a:extLst>
                <a:ext uri="{FF2B5EF4-FFF2-40B4-BE49-F238E27FC236}">
                  <a16:creationId xmlns:a16="http://schemas.microsoft.com/office/drawing/2014/main" id="{000918D0-F14B-4CFF-9CFB-CBED9A7FEE1A}"/>
                </a:ext>
              </a:extLst>
            </p:cNvPr>
            <p:cNvSpPr/>
            <p:nvPr/>
          </p:nvSpPr>
          <p:spPr>
            <a:xfrm>
              <a:off x="11054575"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pic>
          <p:nvPicPr>
            <p:cNvPr id="22" name="Graphic 21">
              <a:extLst>
                <a:ext uri="{FF2B5EF4-FFF2-40B4-BE49-F238E27FC236}">
                  <a16:creationId xmlns:a16="http://schemas.microsoft.com/office/drawing/2014/main" id="{455BEDD1-1235-4486-97D3-8536D330FA4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7234" y="1751045"/>
              <a:ext cx="543092" cy="543092"/>
            </a:xfrm>
            <a:prstGeom prst="rect">
              <a:avLst/>
            </a:prstGeom>
          </p:spPr>
        </p:pic>
      </p:grpSp>
      <p:grpSp>
        <p:nvGrpSpPr>
          <p:cNvPr id="23" name="Group 22">
            <a:extLst>
              <a:ext uri="{FF2B5EF4-FFF2-40B4-BE49-F238E27FC236}">
                <a16:creationId xmlns:a16="http://schemas.microsoft.com/office/drawing/2014/main" id="{1F79BFDD-86D0-4684-A652-ABEE52ED98E5}"/>
              </a:ext>
            </a:extLst>
          </p:cNvPr>
          <p:cNvGrpSpPr/>
          <p:nvPr/>
        </p:nvGrpSpPr>
        <p:grpSpPr>
          <a:xfrm>
            <a:off x="5474121" y="2242108"/>
            <a:ext cx="825708" cy="825708"/>
            <a:chOff x="9046221" y="1595536"/>
            <a:chExt cx="854110" cy="854110"/>
          </a:xfrm>
        </p:grpSpPr>
        <p:sp>
          <p:nvSpPr>
            <p:cNvPr id="24" name="Oval 23">
              <a:extLst>
                <a:ext uri="{FF2B5EF4-FFF2-40B4-BE49-F238E27FC236}">
                  <a16:creationId xmlns:a16="http://schemas.microsoft.com/office/drawing/2014/main" id="{3D365F93-9790-4FFC-B468-93DB7C0E2305}"/>
                </a:ext>
              </a:extLst>
            </p:cNvPr>
            <p:cNvSpPr/>
            <p:nvPr/>
          </p:nvSpPr>
          <p:spPr>
            <a:xfrm>
              <a:off x="9056269"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25" name="Freeform: Shape 24">
              <a:extLst>
                <a:ext uri="{FF2B5EF4-FFF2-40B4-BE49-F238E27FC236}">
                  <a16:creationId xmlns:a16="http://schemas.microsoft.com/office/drawing/2014/main" id="{42CFF59F-DB5B-4547-8190-FBED09B0E759}"/>
                </a:ext>
              </a:extLst>
            </p:cNvPr>
            <p:cNvSpPr/>
            <p:nvPr/>
          </p:nvSpPr>
          <p:spPr>
            <a:xfrm>
              <a:off x="9046221"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sp>
          <p:nvSpPr>
            <p:cNvPr id="26" name="Freeform: Shape 25">
              <a:extLst>
                <a:ext uri="{FF2B5EF4-FFF2-40B4-BE49-F238E27FC236}">
                  <a16:creationId xmlns:a16="http://schemas.microsoft.com/office/drawing/2014/main" id="{572F4DEA-45BA-4331-9322-923AD03A72E8}"/>
                </a:ext>
              </a:extLst>
            </p:cNvPr>
            <p:cNvSpPr/>
            <p:nvPr/>
          </p:nvSpPr>
          <p:spPr>
            <a:xfrm>
              <a:off x="9119071"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dirty="0">
                <a:solidFill>
                  <a:schemeClr val="bg1"/>
                </a:solidFill>
                <a:latin typeface="Arial" panose="020B0604020202020204" pitchFamily="34" charset="0"/>
              </a:endParaRPr>
            </a:p>
          </p:txBody>
        </p:sp>
        <p:pic>
          <p:nvPicPr>
            <p:cNvPr id="27" name="Graphic 26">
              <a:extLst>
                <a:ext uri="{FF2B5EF4-FFF2-40B4-BE49-F238E27FC236}">
                  <a16:creationId xmlns:a16="http://schemas.microsoft.com/office/drawing/2014/main" id="{CB8482FE-67DC-4FE9-92C5-D903BE41388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14394" y="1763710"/>
              <a:ext cx="517764" cy="517762"/>
            </a:xfrm>
            <a:prstGeom prst="rect">
              <a:avLst/>
            </a:prstGeom>
          </p:spPr>
        </p:pic>
      </p:grpSp>
      <p:pic>
        <p:nvPicPr>
          <p:cNvPr id="29" name="Picture 28">
            <a:extLst>
              <a:ext uri="{FF2B5EF4-FFF2-40B4-BE49-F238E27FC236}">
                <a16:creationId xmlns:a16="http://schemas.microsoft.com/office/drawing/2014/main" id="{40FF954D-5447-47B8-A99C-AFCE8538C5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0610" y="4143268"/>
            <a:ext cx="1868558" cy="672681"/>
          </a:xfrm>
          <a:prstGeom prst="rect">
            <a:avLst/>
          </a:prstGeom>
        </p:spPr>
      </p:pic>
    </p:spTree>
    <p:extLst>
      <p:ext uri="{BB962C8B-B14F-4D97-AF65-F5344CB8AC3E}">
        <p14:creationId xmlns:p14="http://schemas.microsoft.com/office/powerpoint/2010/main" val="30346241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375B-4103-402D-A60B-629EC7456222}"/>
              </a:ext>
            </a:extLst>
          </p:cNvPr>
          <p:cNvSpPr>
            <a:spLocks noGrp="1"/>
          </p:cNvSpPr>
          <p:nvPr>
            <p:ph type="title"/>
          </p:nvPr>
        </p:nvSpPr>
        <p:spPr>
          <a:xfrm>
            <a:off x="5751444" y="525439"/>
            <a:ext cx="6294781" cy="1375192"/>
          </a:xfrm>
        </p:spPr>
        <p:txBody>
          <a:bodyPr anchor="t"/>
          <a:lstStyle/>
          <a:p>
            <a:r>
              <a:rPr lang="en-US" b="1" dirty="0"/>
              <a:t>LPC5500 MCU Series</a:t>
            </a:r>
            <a:br>
              <a:rPr lang="en-US" dirty="0"/>
            </a:br>
            <a:r>
              <a:rPr lang="en-US" sz="2000" dirty="0"/>
              <a:t>Single and dual-core Arm® Cortex®-M33 based MCU </a:t>
            </a:r>
            <a:endParaRPr lang="en-US" dirty="0"/>
          </a:p>
        </p:txBody>
      </p:sp>
      <p:sp>
        <p:nvSpPr>
          <p:cNvPr id="3" name="Text Placeholder 2">
            <a:extLst>
              <a:ext uri="{FF2B5EF4-FFF2-40B4-BE49-F238E27FC236}">
                <a16:creationId xmlns:a16="http://schemas.microsoft.com/office/drawing/2014/main" id="{6B061183-7853-46A2-8E13-09F732CF97C1}"/>
              </a:ext>
            </a:extLst>
          </p:cNvPr>
          <p:cNvSpPr>
            <a:spLocks noGrp="1"/>
          </p:cNvSpPr>
          <p:nvPr>
            <p:ph type="body" sz="quarter" idx="10"/>
          </p:nvPr>
        </p:nvSpPr>
        <p:spPr>
          <a:xfrm>
            <a:off x="5751443" y="1584960"/>
            <a:ext cx="6170048" cy="5086773"/>
          </a:xfrm>
        </p:spPr>
        <p:txBody>
          <a:bodyPr>
            <a:normAutofit fontScale="85000" lnSpcReduction="20000"/>
          </a:bodyPr>
          <a:lstStyle/>
          <a:p>
            <a:r>
              <a:rPr lang="en-US" dirty="0"/>
              <a:t>Ultra-efficient 40-nm flash technology:</a:t>
            </a:r>
          </a:p>
          <a:p>
            <a:pPr lvl="1"/>
            <a:r>
              <a:rPr lang="en-US" dirty="0"/>
              <a:t>Over 1150 </a:t>
            </a:r>
            <a:r>
              <a:rPr lang="en-US" dirty="0" err="1"/>
              <a:t>CoreMarks</a:t>
            </a:r>
            <a:r>
              <a:rPr lang="en-US" dirty="0"/>
              <a:t> and as low as 32uA/MHz2</a:t>
            </a:r>
          </a:p>
          <a:p>
            <a:pPr lvl="1"/>
            <a:r>
              <a:rPr lang="en-US" dirty="0"/>
              <a:t>DSP accelerator</a:t>
            </a:r>
          </a:p>
          <a:p>
            <a:pPr lvl="1"/>
            <a:r>
              <a:rPr lang="en-US" dirty="0"/>
              <a:t>Cryptography accelerators</a:t>
            </a:r>
          </a:p>
          <a:p>
            <a:pPr lvl="1"/>
            <a:r>
              <a:rPr lang="en-US" dirty="0"/>
              <a:t>Enhanced safety and security</a:t>
            </a:r>
          </a:p>
          <a:p>
            <a:pPr lvl="1"/>
            <a:r>
              <a:rPr lang="en-US" dirty="0"/>
              <a:t>Scalable memory and package size </a:t>
            </a:r>
          </a:p>
          <a:p>
            <a:pPr lvl="1"/>
            <a:r>
              <a:rPr lang="en-US" dirty="0"/>
              <a:t>System Integration for Industrial and IoT Markets</a:t>
            </a:r>
          </a:p>
          <a:p>
            <a:pPr lvl="2"/>
            <a:r>
              <a:rPr lang="en-US" dirty="0"/>
              <a:t>High-Precision ADCs</a:t>
            </a:r>
          </a:p>
          <a:p>
            <a:pPr lvl="2"/>
            <a:r>
              <a:rPr lang="en-US" dirty="0"/>
              <a:t>CAN-FD for industrial control </a:t>
            </a:r>
          </a:p>
          <a:p>
            <a:pPr lvl="2"/>
            <a:r>
              <a:rPr lang="en-US" dirty="0"/>
              <a:t>HS USB with On-Chip PHY</a:t>
            </a:r>
          </a:p>
          <a:p>
            <a:pPr lvl="2"/>
            <a:r>
              <a:rPr lang="en-US" dirty="0"/>
              <a:t>HS SPI, SDIO, </a:t>
            </a:r>
            <a:r>
              <a:rPr lang="en-US" dirty="0" err="1"/>
              <a:t>FlexComms</a:t>
            </a:r>
            <a:r>
              <a:rPr lang="en-US" dirty="0"/>
              <a:t> (UART, I2C, I2S,SPI)</a:t>
            </a:r>
          </a:p>
          <a:p>
            <a:r>
              <a:rPr lang="en-US" dirty="0"/>
              <a:t>MCUXpresso developer ecosystem</a:t>
            </a:r>
          </a:p>
          <a:p>
            <a:r>
              <a:rPr lang="en-US" dirty="0"/>
              <a:t>Longevity extended to 15 years</a:t>
            </a:r>
          </a:p>
          <a:p>
            <a:endParaRPr lang="en-US" dirty="0"/>
          </a:p>
        </p:txBody>
      </p:sp>
      <p:pic>
        <p:nvPicPr>
          <p:cNvPr id="5" name="Picture Placeholder 5">
            <a:extLst>
              <a:ext uri="{FF2B5EF4-FFF2-40B4-BE49-F238E27FC236}">
                <a16:creationId xmlns:a16="http://schemas.microsoft.com/office/drawing/2014/main" id="{1CB643FC-78C4-4983-944F-6F11725057B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6961" b="6961"/>
          <a:stretch>
            <a:fillRect/>
          </a:stretch>
        </p:blipFill>
        <p:spPr>
          <a:xfrm flipH="1">
            <a:off x="0" y="84666"/>
            <a:ext cx="4562856" cy="6808743"/>
          </a:xfrm>
          <a:prstGeom prst="rect">
            <a:avLst/>
          </a:prstGeom>
        </p:spPr>
      </p:pic>
    </p:spTree>
    <p:extLst>
      <p:ext uri="{BB962C8B-B14F-4D97-AF65-F5344CB8AC3E}">
        <p14:creationId xmlns:p14="http://schemas.microsoft.com/office/powerpoint/2010/main" val="21690832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A784B-9692-43C4-A20A-6B06069C281C}"/>
              </a:ext>
            </a:extLst>
          </p:cNvPr>
          <p:cNvSpPr>
            <a:spLocks noGrp="1"/>
          </p:cNvSpPr>
          <p:nvPr>
            <p:ph type="title"/>
          </p:nvPr>
        </p:nvSpPr>
        <p:spPr/>
        <p:txBody>
          <a:bodyPr/>
          <a:lstStyle/>
          <a:p>
            <a:pPr lvl="0" fontAlgn="auto">
              <a:lnSpc>
                <a:spcPct val="90000"/>
              </a:lnSpc>
              <a:spcBef>
                <a:spcPts val="1000"/>
              </a:spcBef>
              <a:spcAft>
                <a:spcPts val="0"/>
              </a:spcAft>
              <a:defRPr/>
            </a:pPr>
            <a:r>
              <a:rPr lang="en-US" dirty="0"/>
              <a:t>LPC5500 MCU Series Overview</a:t>
            </a:r>
            <a:endParaRPr lang="en-US" cap="none" spc="0" dirty="0"/>
          </a:p>
        </p:txBody>
      </p:sp>
      <p:graphicFrame>
        <p:nvGraphicFramePr>
          <p:cNvPr id="5" name="Table 4">
            <a:extLst>
              <a:ext uri="{FF2B5EF4-FFF2-40B4-BE49-F238E27FC236}">
                <a16:creationId xmlns:a16="http://schemas.microsoft.com/office/drawing/2014/main" id="{FD750CDD-BC52-4FD2-B015-01AE3D92289C}"/>
              </a:ext>
            </a:extLst>
          </p:cNvPr>
          <p:cNvGraphicFramePr>
            <a:graphicFrameLocks noGrp="1"/>
          </p:cNvGraphicFramePr>
          <p:nvPr>
            <p:extLst>
              <p:ext uri="{D42A27DB-BD31-4B8C-83A1-F6EECF244321}">
                <p14:modId xmlns:p14="http://schemas.microsoft.com/office/powerpoint/2010/main" val="1265628521"/>
              </p:ext>
            </p:extLst>
          </p:nvPr>
        </p:nvGraphicFramePr>
        <p:xfrm>
          <a:off x="1547185" y="813705"/>
          <a:ext cx="9149504" cy="5489615"/>
        </p:xfrm>
        <a:graphic>
          <a:graphicData uri="http://schemas.openxmlformats.org/drawingml/2006/table">
            <a:tbl>
              <a:tblPr firstRow="1">
                <a:tableStyleId>{5C22544A-7EE6-4342-B048-85BDC9FD1C3A}</a:tableStyleId>
              </a:tblPr>
              <a:tblGrid>
                <a:gridCol w="1621466">
                  <a:extLst>
                    <a:ext uri="{9D8B030D-6E8A-4147-A177-3AD203B41FA5}">
                      <a16:colId xmlns:a16="http://schemas.microsoft.com/office/drawing/2014/main" val="3471777972"/>
                    </a:ext>
                  </a:extLst>
                </a:gridCol>
                <a:gridCol w="2509346">
                  <a:extLst>
                    <a:ext uri="{9D8B030D-6E8A-4147-A177-3AD203B41FA5}">
                      <a16:colId xmlns:a16="http://schemas.microsoft.com/office/drawing/2014/main" val="853435590"/>
                    </a:ext>
                  </a:extLst>
                </a:gridCol>
                <a:gridCol w="2509346">
                  <a:extLst>
                    <a:ext uri="{9D8B030D-6E8A-4147-A177-3AD203B41FA5}">
                      <a16:colId xmlns:a16="http://schemas.microsoft.com/office/drawing/2014/main" val="4227828334"/>
                    </a:ext>
                  </a:extLst>
                </a:gridCol>
                <a:gridCol w="2509346">
                  <a:extLst>
                    <a:ext uri="{9D8B030D-6E8A-4147-A177-3AD203B41FA5}">
                      <a16:colId xmlns:a16="http://schemas.microsoft.com/office/drawing/2014/main" val="2505958644"/>
                    </a:ext>
                  </a:extLst>
                </a:gridCol>
              </a:tblGrid>
              <a:tr h="344898">
                <a:tc>
                  <a:txBody>
                    <a:bodyPr/>
                    <a:lstStyle/>
                    <a:p>
                      <a:pPr algn="ctr" fontAlgn="b"/>
                      <a:r>
                        <a:rPr lang="en-US" sz="1200" u="none" strike="noStrike" dirty="0">
                          <a:effectLst/>
                        </a:rPr>
                        <a:t> </a:t>
                      </a:r>
                      <a:endParaRPr lang="en-US" sz="1200" b="0" i="0" u="none" strike="noStrike" dirty="0">
                        <a:solidFill>
                          <a:schemeClr val="tx1"/>
                        </a:solidFill>
                        <a:effectLst/>
                        <a:latin typeface="+mj-lt"/>
                      </a:endParaRPr>
                    </a:p>
                  </a:txBody>
                  <a:tcPr marL="5232" marR="5232" marT="5232"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LPC551x/S1x</a:t>
                      </a:r>
                      <a:endParaRPr lang="en-US" sz="1400" b="1" i="0" u="none" strike="noStrike" dirty="0">
                        <a:solidFill>
                          <a:srgbClr val="FFFFFF"/>
                        </a:solidFill>
                        <a:effectLst/>
                        <a:latin typeface="+mj-lt"/>
                      </a:endParaRPr>
                    </a:p>
                  </a:txBody>
                  <a:tcPr marL="5232" marR="5232" marT="5232" marB="0" anchor="ctr"/>
                </a:tc>
                <a:tc>
                  <a:txBody>
                    <a:bodyPr/>
                    <a:lstStyle/>
                    <a:p>
                      <a:pPr algn="ctr" fontAlgn="b"/>
                      <a:r>
                        <a:rPr lang="en-US" sz="1400" u="none" strike="noStrike" dirty="0">
                          <a:effectLst/>
                        </a:rPr>
                        <a:t>LPC552x/S2x</a:t>
                      </a:r>
                      <a:endParaRPr lang="en-US" sz="1400" b="1" i="0" u="none" strike="noStrike" dirty="0">
                        <a:solidFill>
                          <a:srgbClr val="FFFFFF"/>
                        </a:solidFill>
                        <a:effectLst/>
                        <a:latin typeface="+mj-lt"/>
                      </a:endParaRPr>
                    </a:p>
                  </a:txBody>
                  <a:tcPr marL="5232" marR="5232" marT="5232"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LPC55S6x</a:t>
                      </a:r>
                      <a:endParaRPr lang="en-US" sz="1400" b="1" i="0" u="none" strike="noStrike" dirty="0">
                        <a:solidFill>
                          <a:srgbClr val="FFFFFF"/>
                        </a:solidFill>
                        <a:effectLst/>
                        <a:latin typeface="+mj-lt"/>
                      </a:endParaRPr>
                    </a:p>
                  </a:txBody>
                  <a:tcPr marL="5232" marR="5232" marT="5232" marB="0" anchor="ctr"/>
                </a:tc>
                <a:extLst>
                  <a:ext uri="{0D108BD9-81ED-4DB2-BD59-A6C34878D82A}">
                    <a16:rowId xmlns:a16="http://schemas.microsoft.com/office/drawing/2014/main" val="2289279732"/>
                  </a:ext>
                </a:extLst>
              </a:tr>
              <a:tr h="2366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kern="1200" dirty="0">
                          <a:effectLst/>
                        </a:rPr>
                        <a:t> Cortex-M33</a:t>
                      </a:r>
                      <a:r>
                        <a:rPr lang="cs-CZ" sz="1200" b="1" u="none" strike="noStrike" kern="1200" dirty="0">
                          <a:effectLst/>
                        </a:rPr>
                        <a:t> </a:t>
                      </a:r>
                      <a:r>
                        <a:rPr lang="en-US" sz="1200" b="1" u="none" strike="noStrike" kern="1200" dirty="0">
                          <a:effectLst/>
                        </a:rPr>
                        <a:t>#0</a:t>
                      </a:r>
                      <a:endParaRPr lang="en-US" sz="1200" b="1" kern="1200" dirty="0">
                        <a:solidFill>
                          <a:schemeClr val="bg1"/>
                        </a:solidFill>
                      </a:endParaRPr>
                    </a:p>
                  </a:txBody>
                  <a:tcPr marL="5232" marR="5232" marT="5232" marB="0" anchor="ctr"/>
                </a:tc>
                <a:tc>
                  <a:txBody>
                    <a:bodyPr/>
                    <a:lstStyle/>
                    <a:p>
                      <a:pPr algn="ctr"/>
                      <a:r>
                        <a:rPr lang="en-US" sz="1100" u="none" strike="noStrike" dirty="0">
                          <a:effectLst/>
                        </a:rPr>
                        <a:t>Up to 150MHz</a:t>
                      </a:r>
                      <a:endParaRPr lang="en-US" sz="1100" dirty="0">
                        <a:solidFill>
                          <a:schemeClr val="tx1"/>
                        </a:solidFill>
                        <a:latin typeface="+mj-lt"/>
                      </a:endParaRPr>
                    </a:p>
                  </a:txBody>
                  <a:tcPr marL="5232" marR="5232" marT="5232" marB="0" anchor="ctr"/>
                </a:tc>
                <a:tc>
                  <a:txBody>
                    <a:bodyPr/>
                    <a:lstStyle/>
                    <a:p>
                      <a:pPr algn="ctr"/>
                      <a:r>
                        <a:rPr lang="en-US" sz="1100" u="none" strike="noStrike" dirty="0">
                          <a:effectLst/>
                        </a:rPr>
                        <a:t>Up to 150MHz</a:t>
                      </a:r>
                      <a:endParaRPr lang="en-US" sz="1100" kern="1200" dirty="0">
                        <a:solidFill>
                          <a:schemeClr val="tx1"/>
                        </a:solidFill>
                        <a:latin typeface="+mn-lt"/>
                        <a:ea typeface="+mn-ea"/>
                        <a:cs typeface="+mn-cs"/>
                      </a:endParaRPr>
                    </a:p>
                  </a:txBody>
                  <a:tcPr marL="5232" marR="5232" marT="5232" marB="0" anchor="ctr"/>
                </a:tc>
                <a:tc>
                  <a:txBody>
                    <a:bodyPr/>
                    <a:lstStyle/>
                    <a:p>
                      <a:pPr algn="ctr"/>
                      <a:r>
                        <a:rPr lang="en-US" sz="1100" u="none" strike="noStrike" dirty="0">
                          <a:effectLst/>
                        </a:rPr>
                        <a:t>Up to 150MHz</a:t>
                      </a:r>
                      <a:endParaRPr lang="en-US" sz="1100" kern="1200" dirty="0">
                        <a:solidFill>
                          <a:schemeClr val="tx1"/>
                        </a:solidFill>
                        <a:latin typeface="+mn-lt"/>
                        <a:ea typeface="+mn-ea"/>
                        <a:cs typeface="+mn-cs"/>
                      </a:endParaRPr>
                    </a:p>
                  </a:txBody>
                  <a:tcPr marL="5232" marR="5232" marT="5232" marB="0" anchor="ctr"/>
                </a:tc>
                <a:extLst>
                  <a:ext uri="{0D108BD9-81ED-4DB2-BD59-A6C34878D82A}">
                    <a16:rowId xmlns:a16="http://schemas.microsoft.com/office/drawing/2014/main" val="2489761898"/>
                  </a:ext>
                </a:extLst>
              </a:tr>
              <a:tr h="212974">
                <a:tc>
                  <a:txBody>
                    <a:bodyPr/>
                    <a:lstStyle/>
                    <a:p>
                      <a:pPr algn="ctr" rtl="0" fontAlgn="ctr"/>
                      <a:r>
                        <a:rPr lang="en-US" sz="1200" b="1" u="none" strike="noStrike" dirty="0">
                          <a:effectLst/>
                        </a:rPr>
                        <a:t>Cortex-M33 #1</a:t>
                      </a:r>
                      <a:endParaRPr lang="en-US" sz="1200" b="1" i="0" u="none" strike="noStrike" dirty="0">
                        <a:solidFill>
                          <a:schemeClr val="bg1"/>
                        </a:solidFill>
                        <a:effectLst/>
                        <a:latin typeface="+mj-lt"/>
                      </a:endParaRPr>
                    </a:p>
                  </a:txBody>
                  <a:tcPr marL="5232" marR="5232" marT="5232"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kern="1200" dirty="0">
                          <a:effectLst/>
                        </a:rPr>
                        <a:t>-</a:t>
                      </a:r>
                      <a:endParaRPr lang="en-US" sz="1100" b="0" i="0" u="none" strike="noStrike" kern="1200" dirty="0">
                        <a:solidFill>
                          <a:schemeClr val="tx1"/>
                        </a:solidFill>
                        <a:effectLst/>
                        <a:latin typeface="+mj-lt"/>
                        <a:ea typeface="+mn-ea"/>
                        <a:cs typeface="+mn-cs"/>
                      </a:endParaRPr>
                    </a:p>
                  </a:txBody>
                  <a:tcPr marL="5232" marR="5232" marT="5232"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kern="1200" dirty="0">
                          <a:effectLst/>
                        </a:rPr>
                        <a:t>-</a:t>
                      </a:r>
                      <a:endParaRPr lang="en-US" sz="1100" b="0" i="0" u="none" strike="noStrike" kern="1200" dirty="0">
                        <a:solidFill>
                          <a:schemeClr val="tx1"/>
                        </a:solidFill>
                        <a:effectLst/>
                        <a:latin typeface="+mj-lt"/>
                        <a:ea typeface="+mn-ea"/>
                        <a:cs typeface="+mn-cs"/>
                      </a:endParaRPr>
                    </a:p>
                  </a:txBody>
                  <a:tcPr marL="5232" marR="5232" marT="5232"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kern="1200" dirty="0">
                          <a:effectLst/>
                        </a:rPr>
                        <a:t>Yes (Up to 150MHz)</a:t>
                      </a:r>
                      <a:endParaRPr lang="en-US" sz="1100" b="0" i="0" u="none" strike="noStrike" kern="1200" dirty="0">
                        <a:solidFill>
                          <a:schemeClr val="tx1"/>
                        </a:solidFill>
                        <a:effectLst/>
                        <a:latin typeface="+mj-lt"/>
                        <a:ea typeface="+mn-ea"/>
                        <a:cs typeface="+mn-cs"/>
                      </a:endParaRPr>
                    </a:p>
                  </a:txBody>
                  <a:tcPr marL="5232" marR="5232" marT="5232" marB="0" anchor="ctr"/>
                </a:tc>
                <a:extLst>
                  <a:ext uri="{0D108BD9-81ED-4DB2-BD59-A6C34878D82A}">
                    <a16:rowId xmlns:a16="http://schemas.microsoft.com/office/drawing/2014/main" val="1826832226"/>
                  </a:ext>
                </a:extLst>
              </a:tr>
              <a:tr h="356669">
                <a:tc>
                  <a:txBody>
                    <a:bodyPr/>
                    <a:lstStyle/>
                    <a:p>
                      <a:pPr algn="ctr" rtl="0" fontAlgn="ctr"/>
                      <a:r>
                        <a:rPr lang="en-US" sz="1200" b="1" u="none" strike="noStrike" dirty="0">
                          <a:effectLst/>
                        </a:rPr>
                        <a:t>Accelerators/                       Co-</a:t>
                      </a:r>
                      <a:r>
                        <a:rPr lang="en-US" sz="1200" b="1" u="none" strike="noStrike" dirty="0" err="1">
                          <a:effectLst/>
                        </a:rPr>
                        <a:t>proccessors</a:t>
                      </a:r>
                      <a:r>
                        <a:rPr lang="en-US" sz="1200" b="1" u="none" strike="noStrike" dirty="0">
                          <a:effectLst/>
                        </a:rPr>
                        <a:t> </a:t>
                      </a:r>
                      <a:endParaRPr lang="en-US" sz="1200" b="1" i="0" u="none" strike="noStrike" dirty="0">
                        <a:solidFill>
                          <a:schemeClr val="bg1"/>
                        </a:solidFill>
                        <a:effectLst/>
                        <a:latin typeface="+mj-lt"/>
                      </a:endParaRPr>
                    </a:p>
                  </a:txBody>
                  <a:tcPr marL="5232" marR="5232" marT="5232" marB="0" anchor="ctr"/>
                </a:tc>
                <a:tc>
                  <a:txBody>
                    <a:bodyPr/>
                    <a:lstStyle/>
                    <a:p>
                      <a:pPr marL="0" algn="ctr" defTabSz="914400" rtl="0" eaLnBrk="1" fontAlgn="ctr" latinLnBrk="0" hangingPunct="1"/>
                      <a:r>
                        <a:rPr lang="en-US" sz="1100" u="none" strike="noStrike" kern="1200" dirty="0">
                          <a:effectLst/>
                        </a:rPr>
                        <a:t>Crypto Accelerator</a:t>
                      </a:r>
                      <a:endParaRPr lang="en-US" sz="1100" u="none" strike="noStrike" kern="1200" dirty="0">
                        <a:solidFill>
                          <a:schemeClr val="tx1"/>
                        </a:solidFill>
                        <a:effectLst/>
                        <a:latin typeface="+mn-lt"/>
                        <a:ea typeface="+mn-ea"/>
                        <a:cs typeface="+mn-cs"/>
                      </a:endParaRPr>
                    </a:p>
                  </a:txBody>
                  <a:tcPr marL="5232" marR="5232" marT="5232" marB="0" anchor="ctr"/>
                </a:tc>
                <a:tc>
                  <a:txBody>
                    <a:bodyPr/>
                    <a:lstStyle/>
                    <a:p>
                      <a:pPr marL="0" algn="ctr" defTabSz="914400" rtl="0" eaLnBrk="1" fontAlgn="ctr" latinLnBrk="0" hangingPunct="1"/>
                      <a:r>
                        <a:rPr lang="en-US" sz="1100" u="none" strike="noStrike" kern="1200" dirty="0">
                          <a:effectLst/>
                        </a:rPr>
                        <a:t>Crypto Accelerator</a:t>
                      </a:r>
                      <a:endParaRPr lang="en-US" sz="110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PowerQuad DSP, Crypto Accelerator</a:t>
                      </a:r>
                      <a:endParaRPr lang="en-US" sz="1100" b="0" i="0" u="none" strike="noStrike" dirty="0">
                        <a:solidFill>
                          <a:schemeClr val="tx1"/>
                        </a:solidFill>
                        <a:effectLst/>
                        <a:latin typeface="+mj-lt"/>
                      </a:endParaRPr>
                    </a:p>
                  </a:txBody>
                  <a:tcPr marL="5232" marR="5232" marT="5232" marB="0" anchor="ctr"/>
                </a:tc>
                <a:extLst>
                  <a:ext uri="{0D108BD9-81ED-4DB2-BD59-A6C34878D82A}">
                    <a16:rowId xmlns:a16="http://schemas.microsoft.com/office/drawing/2014/main" val="1247855509"/>
                  </a:ext>
                </a:extLst>
              </a:tr>
              <a:tr h="270433">
                <a:tc>
                  <a:txBody>
                    <a:bodyPr/>
                    <a:lstStyle/>
                    <a:p>
                      <a:pPr algn="ctr" rtl="0" fontAlgn="ctr"/>
                      <a:r>
                        <a:rPr lang="en-US" sz="1200" b="1" u="none" strike="noStrike" dirty="0">
                          <a:effectLst/>
                        </a:rPr>
                        <a:t>Flash </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Up to 256 KB</a:t>
                      </a:r>
                      <a:endParaRPr lang="en-US" sz="1100" b="0" i="0" u="none" strike="noStrike" dirty="0">
                        <a:solidFill>
                          <a:schemeClr val="tx1"/>
                        </a:solidFill>
                        <a:effectLst/>
                        <a:latin typeface="+mj-lt"/>
                      </a:endParaRPr>
                    </a:p>
                  </a:txBody>
                  <a:tcPr marL="5232" marR="5232" marT="5232" marB="0" anchor="ctr"/>
                </a:tc>
                <a:tc>
                  <a:txBody>
                    <a:bodyPr/>
                    <a:lstStyle/>
                    <a:p>
                      <a:pPr marL="0" algn="ctr" defTabSz="914400" rtl="0" eaLnBrk="1" fontAlgn="ctr" latinLnBrk="0" hangingPunct="1"/>
                      <a:r>
                        <a:rPr lang="en-US" sz="1100" u="none" strike="noStrike" kern="1200" dirty="0">
                          <a:effectLst/>
                        </a:rPr>
                        <a:t>Up to 512 KB</a:t>
                      </a:r>
                      <a:endParaRPr lang="en-US" sz="110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Up to 640 KB</a:t>
                      </a:r>
                      <a:endParaRPr lang="en-US" sz="1100" b="0" i="0" u="none" strike="noStrike" dirty="0">
                        <a:solidFill>
                          <a:schemeClr val="tx1"/>
                        </a:solidFill>
                        <a:effectLst/>
                        <a:latin typeface="+mj-lt"/>
                      </a:endParaRPr>
                    </a:p>
                  </a:txBody>
                  <a:tcPr marL="5232" marR="5232" marT="5232" marB="0" anchor="ctr"/>
                </a:tc>
                <a:extLst>
                  <a:ext uri="{0D108BD9-81ED-4DB2-BD59-A6C34878D82A}">
                    <a16:rowId xmlns:a16="http://schemas.microsoft.com/office/drawing/2014/main" val="3529096877"/>
                  </a:ext>
                </a:extLst>
              </a:tr>
              <a:tr h="270433">
                <a:tc>
                  <a:txBody>
                    <a:bodyPr/>
                    <a:lstStyle/>
                    <a:p>
                      <a:pPr algn="ctr" rtl="0" fontAlgn="ctr"/>
                      <a:r>
                        <a:rPr lang="en-US" sz="1200" b="1" u="none" strike="noStrike" dirty="0">
                          <a:effectLst/>
                        </a:rPr>
                        <a:t>SRAM</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Up to 96KB</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Up to 256 KB</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Up to 320 KB</a:t>
                      </a:r>
                      <a:endParaRPr lang="en-US" sz="1100" b="0" i="0" u="none" strike="noStrike" dirty="0">
                        <a:solidFill>
                          <a:schemeClr val="tx1"/>
                        </a:solidFill>
                        <a:effectLst/>
                        <a:latin typeface="+mj-lt"/>
                      </a:endParaRPr>
                    </a:p>
                  </a:txBody>
                  <a:tcPr marL="5232" marR="5232" marT="5232" marB="0" anchor="ctr"/>
                </a:tc>
                <a:extLst>
                  <a:ext uri="{0D108BD9-81ED-4DB2-BD59-A6C34878D82A}">
                    <a16:rowId xmlns:a16="http://schemas.microsoft.com/office/drawing/2014/main" val="333725861"/>
                  </a:ext>
                </a:extLst>
              </a:tr>
              <a:tr h="1122130">
                <a:tc>
                  <a:txBody>
                    <a:bodyPr/>
                    <a:lstStyle/>
                    <a:p>
                      <a:pPr algn="ctr" rtl="0" fontAlgn="ctr"/>
                      <a:r>
                        <a:rPr lang="en-US" sz="1200" b="1" u="none" strike="noStrike" dirty="0">
                          <a:effectLst/>
                        </a:rPr>
                        <a:t>Security</a:t>
                      </a:r>
                      <a:endParaRPr lang="en-US" sz="1200" b="1" i="0" u="none" strike="noStrike" dirty="0">
                        <a:solidFill>
                          <a:schemeClr val="bg1"/>
                        </a:solidFill>
                        <a:effectLst/>
                        <a:latin typeface="+mj-lt"/>
                      </a:endParaRPr>
                    </a:p>
                  </a:txBody>
                  <a:tcPr marL="5232" marR="5232" marT="52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TrustZone</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Secure boot</a:t>
                      </a:r>
                      <a:r>
                        <a:rPr kumimoji="0" lang="pt-BR" sz="1100" u="none" strike="noStrike" kern="1200" cap="none" spc="0" normalizeH="0" baseline="0" noProof="0" dirty="0">
                          <a:ln>
                            <a:noFill/>
                          </a:ln>
                          <a:effectLst/>
                          <a:uLnTx/>
                          <a:uFillTx/>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100" u="none" strike="noStrike" kern="1200" cap="none" spc="0" normalizeH="0" baseline="0" noProof="0" dirty="0">
                          <a:ln>
                            <a:noFill/>
                          </a:ln>
                          <a:effectLst/>
                          <a:uLnTx/>
                          <a:uFillTx/>
                        </a:rPr>
                        <a:t>Tamper protection</a:t>
                      </a:r>
                      <a:endParaRPr kumimoji="0" lang="pt-BR" sz="1100" u="none" strike="noStrike" kern="1200" cap="none" spc="0" normalizeH="0" baseline="0" noProof="0" dirty="0">
                        <a:ln>
                          <a:noFill/>
                        </a:ln>
                        <a:effectLst/>
                        <a:uLnTx/>
                        <a:uFillTx/>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Debug authentication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PRINCE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TRNG, SHA-2, AES-256, PFR</a:t>
                      </a:r>
                      <a:endParaRPr lang="cs-CZ" sz="1100" dirty="0"/>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Code watchdog</a:t>
                      </a:r>
                    </a:p>
                  </a:txBody>
                  <a:tcPr marL="5232" marR="5232" marT="52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Secure boot</a:t>
                      </a:r>
                      <a:r>
                        <a:rPr kumimoji="0" lang="pt-BR" sz="1100" u="none" strike="noStrike" kern="1200" cap="none" spc="0" normalizeH="0" baseline="0" noProof="0" dirty="0">
                          <a:ln>
                            <a:noFill/>
                          </a:ln>
                          <a:effectLst/>
                          <a:uLnTx/>
                          <a:uFillTx/>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100" u="none" strike="noStrike" kern="1200" cap="none" spc="0" normalizeH="0" baseline="0" noProof="0" dirty="0">
                          <a:ln>
                            <a:noFill/>
                          </a:ln>
                          <a:effectLst/>
                          <a:uLnTx/>
                          <a:uFillTx/>
                        </a:rPr>
                        <a:t>Tamper protection</a:t>
                      </a:r>
                      <a:endParaRPr kumimoji="0" lang="pt-BR" sz="1100" u="none" strike="noStrike" kern="1200" cap="none" spc="0" normalizeH="0" baseline="0" noProof="0" dirty="0">
                        <a:ln>
                          <a:noFill/>
                        </a:ln>
                        <a:effectLst/>
                        <a:uLnTx/>
                        <a:uFillTx/>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Debug authentication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PRINCE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TRNG, SHA-2, AES-256, PFR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pt-BR" sz="1100" b="0" i="0" u="none" strike="noStrike" dirty="0">
                        <a:solidFill>
                          <a:schemeClr val="tx1"/>
                        </a:solidFill>
                        <a:effectLst/>
                        <a:latin typeface="+mj-lt"/>
                      </a:endParaRPr>
                    </a:p>
                  </a:txBody>
                  <a:tcPr marL="5232" marR="5232" marT="52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TrustZone</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Secure boot</a:t>
                      </a:r>
                      <a:r>
                        <a:rPr kumimoji="0" lang="pt-BR" sz="1100" u="none" strike="noStrike" kern="1200" cap="none" spc="0" normalizeH="0" baseline="0" noProof="0" dirty="0">
                          <a:ln>
                            <a:noFill/>
                          </a:ln>
                          <a:effectLst/>
                          <a:uLnTx/>
                          <a:uFillTx/>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100" u="none" strike="noStrike" kern="1200" cap="none" spc="0" normalizeH="0" baseline="0" noProof="0" dirty="0">
                          <a:ln>
                            <a:noFill/>
                          </a:ln>
                          <a:effectLst/>
                          <a:uLnTx/>
                          <a:uFillTx/>
                        </a:rPr>
                        <a:t>Tamper protection</a:t>
                      </a:r>
                      <a:endParaRPr kumimoji="0" lang="pt-BR" sz="1100" u="none" strike="noStrike" kern="1200" cap="none" spc="0" normalizeH="0" baseline="0" noProof="0" dirty="0">
                        <a:ln>
                          <a:noFill/>
                        </a:ln>
                        <a:effectLst/>
                        <a:uLnTx/>
                        <a:uFillTx/>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Debug authentication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u="none" strike="noStrike" kern="1200" cap="none" spc="0" normalizeH="0" baseline="0" noProof="0" dirty="0">
                          <a:ln>
                            <a:noFill/>
                          </a:ln>
                          <a:effectLst/>
                          <a:uLnTx/>
                          <a:uFillTx/>
                        </a:rPr>
                        <a:t>PRINCE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t>TRNG, SHA-2, AES-256, PFR</a:t>
                      </a:r>
                    </a:p>
                    <a:p>
                      <a:pPr marL="0" marR="0" lvl="0" indent="0" algn="ctr" defTabSz="914400" rtl="0" eaLnBrk="1" fontAlgn="ctr" latinLnBrk="0" hangingPunct="1">
                        <a:lnSpc>
                          <a:spcPct val="100000"/>
                        </a:lnSpc>
                        <a:spcBef>
                          <a:spcPts val="0"/>
                        </a:spcBef>
                        <a:spcAft>
                          <a:spcPts val="0"/>
                        </a:spcAft>
                        <a:buClrTx/>
                        <a:buSzTx/>
                        <a:buFontTx/>
                        <a:buNone/>
                        <a:tabLst/>
                        <a:defRPr/>
                      </a:pPr>
                      <a:endParaRPr lang="pt-BR"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4088366753"/>
                  </a:ext>
                </a:extLst>
              </a:tr>
              <a:tr h="270433">
                <a:tc>
                  <a:txBody>
                    <a:bodyPr/>
                    <a:lstStyle/>
                    <a:p>
                      <a:pPr algn="ctr" rtl="0" fontAlgn="ctr"/>
                      <a:r>
                        <a:rPr lang="en-US" sz="1200" b="1" u="none" strike="noStrike" dirty="0" err="1">
                          <a:effectLst/>
                        </a:rPr>
                        <a:t>CoreMarks</a:t>
                      </a:r>
                      <a:endParaRPr lang="en-US" sz="1200" b="1" i="0" u="none" strike="noStrike" dirty="0">
                        <a:solidFill>
                          <a:schemeClr val="bg1"/>
                        </a:solidFill>
                        <a:effectLst/>
                        <a:latin typeface="+mj-lt"/>
                      </a:endParaRPr>
                    </a:p>
                  </a:txBody>
                  <a:tcPr marL="5232" marR="5232" marT="5232" marB="0" anchor="ctr"/>
                </a:tc>
                <a:tc>
                  <a:txBody>
                    <a:bodyPr/>
                    <a:lstStyle/>
                    <a:p>
                      <a:pPr algn="ctr"/>
                      <a:r>
                        <a:rPr lang="en-US" sz="1100" u="none" strike="noStrike" kern="1200" dirty="0">
                          <a:effectLst/>
                        </a:rPr>
                        <a:t>600</a:t>
                      </a:r>
                      <a:endParaRPr lang="en-US" sz="1100" b="0" i="0" u="none" strike="noStrike" kern="1200" dirty="0">
                        <a:solidFill>
                          <a:schemeClr val="tx1"/>
                        </a:solidFill>
                        <a:effectLst/>
                        <a:latin typeface="+mj-lt"/>
                        <a:ea typeface="+mn-ea"/>
                        <a:cs typeface="+mn-cs"/>
                      </a:endParaRPr>
                    </a:p>
                  </a:txBody>
                  <a:tcPr marL="5232" marR="5232" marT="5232" marB="0" anchor="ctr"/>
                </a:tc>
                <a:tc>
                  <a:txBody>
                    <a:bodyPr/>
                    <a:lstStyle/>
                    <a:p>
                      <a:pPr algn="ctr"/>
                      <a:r>
                        <a:rPr lang="en-US" sz="1100" u="none" strike="noStrike" kern="1200" dirty="0">
                          <a:effectLst/>
                        </a:rPr>
                        <a:t>600</a:t>
                      </a:r>
                      <a:endParaRPr lang="en-US" sz="1100" b="0" i="0" u="none" strike="noStrike" kern="1200" dirty="0">
                        <a:solidFill>
                          <a:schemeClr val="tx1"/>
                        </a:solidFill>
                        <a:effectLst/>
                        <a:latin typeface="+mj-lt"/>
                        <a:ea typeface="+mn-ea"/>
                        <a:cs typeface="+mn-cs"/>
                      </a:endParaRPr>
                    </a:p>
                  </a:txBody>
                  <a:tcPr marL="5232" marR="5232" marT="5232" marB="0" anchor="ctr"/>
                </a:tc>
                <a:tc>
                  <a:txBody>
                    <a:bodyPr/>
                    <a:lstStyle/>
                    <a:p>
                      <a:pPr algn="ctr"/>
                      <a:r>
                        <a:rPr lang="en-US" sz="1100" u="none" strike="noStrike" kern="1200" dirty="0">
                          <a:effectLst/>
                        </a:rPr>
                        <a:t>1150+ (Dual-core)</a:t>
                      </a:r>
                      <a:endParaRPr lang="en-US" sz="1100" b="0" i="0" u="none" strike="noStrike" kern="1200" dirty="0">
                        <a:solidFill>
                          <a:schemeClr val="tx1"/>
                        </a:solidFill>
                        <a:effectLst/>
                        <a:latin typeface="+mj-lt"/>
                        <a:ea typeface="+mn-ea"/>
                        <a:cs typeface="+mn-cs"/>
                      </a:endParaRPr>
                    </a:p>
                  </a:txBody>
                  <a:tcPr marL="5232" marR="5232" marT="5232" marB="0" anchor="ctr"/>
                </a:tc>
                <a:extLst>
                  <a:ext uri="{0D108BD9-81ED-4DB2-BD59-A6C34878D82A}">
                    <a16:rowId xmlns:a16="http://schemas.microsoft.com/office/drawing/2014/main" val="2350526055"/>
                  </a:ext>
                </a:extLst>
              </a:tr>
              <a:tr h="327366">
                <a:tc>
                  <a:txBody>
                    <a:bodyPr/>
                    <a:lstStyle/>
                    <a:p>
                      <a:pPr algn="ctr" rtl="0" fontAlgn="ctr"/>
                      <a:r>
                        <a:rPr lang="en-US" sz="1200" b="1" u="none" strike="noStrike" dirty="0">
                          <a:effectLst/>
                        </a:rPr>
                        <a:t>Serial Interfaces</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Up to 9 </a:t>
                      </a:r>
                      <a:r>
                        <a:rPr lang="en-US" sz="1100" u="none" strike="noStrike" dirty="0" err="1">
                          <a:effectLst/>
                        </a:rPr>
                        <a:t>FlexComm</a:t>
                      </a:r>
                      <a:r>
                        <a:rPr lang="en-US" sz="1100" u="none" strike="noStrike" dirty="0">
                          <a:effectLst/>
                        </a:rPr>
                        <a:t> supporting USART, SPI, I2C and I2S. 1x HS LSPI</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Up to 9 </a:t>
                      </a:r>
                      <a:r>
                        <a:rPr lang="en-US" sz="1100" u="none" strike="noStrike" dirty="0" err="1">
                          <a:effectLst/>
                        </a:rPr>
                        <a:t>FlexComm</a:t>
                      </a:r>
                      <a:r>
                        <a:rPr lang="en-US" sz="1100" u="none" strike="noStrike" dirty="0">
                          <a:effectLst/>
                        </a:rPr>
                        <a:t> supporting USART, SPI, I2C and I2S. 1x HS LSPI</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Up to 9 </a:t>
                      </a:r>
                      <a:r>
                        <a:rPr lang="en-US" sz="1100" u="none" strike="noStrike" dirty="0" err="1">
                          <a:effectLst/>
                        </a:rPr>
                        <a:t>FlexComm</a:t>
                      </a:r>
                      <a:r>
                        <a:rPr lang="en-US" sz="1100" u="none" strike="noStrike" dirty="0">
                          <a:effectLst/>
                        </a:rPr>
                        <a:t> supporting USART, SPI, I2C and I2S. 1x HS LSPI</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389105134"/>
                  </a:ext>
                </a:extLst>
              </a:tr>
              <a:tr h="270433">
                <a:tc>
                  <a:txBody>
                    <a:bodyPr/>
                    <a:lstStyle/>
                    <a:p>
                      <a:pPr algn="ctr" rtl="0" fontAlgn="ctr"/>
                      <a:r>
                        <a:rPr lang="en-US" sz="1200" b="1" u="none" strike="noStrike" dirty="0">
                          <a:effectLst/>
                        </a:rPr>
                        <a:t>USB</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USB  FS w/PHY, USB HS w/PHY</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USB  FS w/PHY, USB HS w/PHY</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USB  FS w/PHY, USB HS w/PHY</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2057709060"/>
                  </a:ext>
                </a:extLst>
              </a:tr>
              <a:tr h="270433">
                <a:tc>
                  <a:txBody>
                    <a:bodyPr/>
                    <a:lstStyle/>
                    <a:p>
                      <a:pPr algn="ctr" rtl="0" fontAlgn="ctr"/>
                      <a:r>
                        <a:rPr lang="en-US" sz="1200" b="1" u="none" strike="noStrike" dirty="0">
                          <a:effectLst/>
                        </a:rPr>
                        <a:t>SDIO</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kern="1200" dirty="0">
                          <a:effectLst/>
                        </a:rPr>
                        <a:t>SDIO/SD/MMC </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kern="1200" dirty="0">
                          <a:effectLst/>
                        </a:rPr>
                        <a:t>SDIO/SD/MMC</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3762091247"/>
                  </a:ext>
                </a:extLst>
              </a:tr>
              <a:tr h="270433">
                <a:tc>
                  <a:txBody>
                    <a:bodyPr/>
                    <a:lstStyle/>
                    <a:p>
                      <a:pPr algn="ctr" rtl="0" fontAlgn="ctr"/>
                      <a:r>
                        <a:rPr lang="en-US" sz="1200" b="1" u="none" strike="noStrike" dirty="0">
                          <a:effectLst/>
                        </a:rPr>
                        <a:t>CAN</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kern="1200" dirty="0">
                          <a:effectLst/>
                        </a:rPr>
                        <a:t>CAN FD/CAN 2.0</a:t>
                      </a:r>
                      <a:endParaRPr lang="en-US" sz="110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kern="1200" dirty="0">
                          <a:effectLst/>
                        </a:rPr>
                        <a:t>-</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kern="1200" dirty="0">
                          <a:effectLst/>
                        </a:rPr>
                        <a:t>-</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3523008875"/>
                  </a:ext>
                </a:extLst>
              </a:tr>
              <a:tr h="270433">
                <a:tc>
                  <a:txBody>
                    <a:bodyPr/>
                    <a:lstStyle/>
                    <a:p>
                      <a:pPr algn="ctr" rtl="0" fontAlgn="ctr"/>
                      <a:r>
                        <a:rPr lang="en-US" sz="1200" b="1" u="none" strike="noStrike" dirty="0">
                          <a:effectLst/>
                        </a:rPr>
                        <a:t>ADC</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16b 2 </a:t>
                      </a:r>
                      <a:r>
                        <a:rPr lang="en-US" sz="1100" u="none" strike="noStrike" dirty="0" err="1">
                          <a:effectLst/>
                        </a:rPr>
                        <a:t>Msps</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16b 1 </a:t>
                      </a:r>
                      <a:r>
                        <a:rPr lang="en-US" sz="1100" u="none" strike="noStrike" dirty="0" err="1">
                          <a:effectLst/>
                        </a:rPr>
                        <a:t>Msps</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16b 1 </a:t>
                      </a:r>
                      <a:r>
                        <a:rPr lang="en-US" sz="1100" u="none" strike="noStrike" dirty="0" err="1">
                          <a:effectLst/>
                        </a:rPr>
                        <a:t>Msps</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361267488"/>
                  </a:ext>
                </a:extLst>
              </a:tr>
              <a:tr h="270433">
                <a:tc>
                  <a:txBody>
                    <a:bodyPr/>
                    <a:lstStyle/>
                    <a:p>
                      <a:pPr algn="ctr" rtl="0" fontAlgn="ctr"/>
                      <a:r>
                        <a:rPr lang="en-US" sz="1200" b="1" u="none" strike="noStrike" dirty="0">
                          <a:effectLst/>
                        </a:rPr>
                        <a:t>GPIO</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Up to 64</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Up to 64</a:t>
                      </a:r>
                      <a:endParaRPr lang="en-US"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sz="1100" u="none" strike="noStrike" dirty="0">
                          <a:effectLst/>
                        </a:rPr>
                        <a:t>Up to 64</a:t>
                      </a:r>
                      <a:endParaRPr lang="en-US"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1427370383"/>
                  </a:ext>
                </a:extLst>
              </a:tr>
              <a:tr h="356669">
                <a:tc>
                  <a:txBody>
                    <a:bodyPr/>
                    <a:lstStyle/>
                    <a:p>
                      <a:pPr algn="ctr" rtl="0" fontAlgn="ctr"/>
                      <a:r>
                        <a:rPr lang="en-US" sz="1200" b="1" u="none" strike="noStrike" dirty="0">
                          <a:effectLst/>
                        </a:rPr>
                        <a:t>Active Power Consumption</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32uA/MHz</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32uA/MHz</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sz="1100" u="none" strike="noStrike" dirty="0">
                          <a:effectLst/>
                        </a:rPr>
                        <a:t>32uA/MHz</a:t>
                      </a:r>
                      <a:endParaRPr lang="en-US" sz="1100" b="0" i="0" u="none" strike="noStrike" dirty="0">
                        <a:solidFill>
                          <a:schemeClr val="tx1"/>
                        </a:solidFill>
                        <a:effectLst/>
                        <a:latin typeface="+mj-lt"/>
                      </a:endParaRPr>
                    </a:p>
                  </a:txBody>
                  <a:tcPr marL="5232" marR="5232" marT="5232" marB="0" anchor="ctr"/>
                </a:tc>
                <a:extLst>
                  <a:ext uri="{0D108BD9-81ED-4DB2-BD59-A6C34878D82A}">
                    <a16:rowId xmlns:a16="http://schemas.microsoft.com/office/drawing/2014/main" val="3256070531"/>
                  </a:ext>
                </a:extLst>
              </a:tr>
              <a:tr h="270433">
                <a:tc>
                  <a:txBody>
                    <a:bodyPr/>
                    <a:lstStyle/>
                    <a:p>
                      <a:pPr algn="ctr" rtl="0" fontAlgn="ctr"/>
                      <a:r>
                        <a:rPr lang="en-US" sz="1200" b="1" u="none" strike="noStrike" dirty="0">
                          <a:effectLst/>
                        </a:rPr>
                        <a:t>Packages</a:t>
                      </a:r>
                      <a:endParaRPr lang="en-US" sz="1200" b="1" i="0" u="none" strike="noStrike" dirty="0">
                        <a:solidFill>
                          <a:schemeClr val="bg1"/>
                        </a:solidFill>
                        <a:effectLst/>
                        <a:latin typeface="+mj-lt"/>
                      </a:endParaRPr>
                    </a:p>
                  </a:txBody>
                  <a:tcPr marL="5232" marR="5232" marT="5232" marB="0" anchor="ctr"/>
                </a:tc>
                <a:tc>
                  <a:txBody>
                    <a:bodyPr/>
                    <a:lstStyle/>
                    <a:p>
                      <a:pPr algn="ctr" fontAlgn="ctr"/>
                      <a:r>
                        <a:rPr lang="en-US" sz="1100" u="none" strike="noStrike" dirty="0">
                          <a:effectLst/>
                        </a:rPr>
                        <a:t>HTQFP64, HLQFP100, VFBGA98</a:t>
                      </a:r>
                      <a:endParaRPr lang="en-US" sz="1100" b="0" i="0" u="none" strike="noStrike" dirty="0">
                        <a:solidFill>
                          <a:schemeClr val="tx1"/>
                        </a:solidFill>
                        <a:effectLst/>
                        <a:latin typeface="+mj-lt"/>
                      </a:endParaRPr>
                    </a:p>
                  </a:txBody>
                  <a:tcPr marL="5232" marR="5232" marT="5232" marB="0" anchor="ctr"/>
                </a:tc>
                <a:tc>
                  <a:txBody>
                    <a:bodyPr/>
                    <a:lstStyle/>
                    <a:p>
                      <a:pPr algn="ctr" fontAlgn="ctr"/>
                      <a:r>
                        <a:rPr lang="en-US" altLang="zh-CN" sz="1100" u="none" strike="noStrike" dirty="0">
                          <a:effectLst/>
                        </a:rPr>
                        <a:t>HTQFP64, HLQFP100, VFBGA98</a:t>
                      </a:r>
                      <a:endParaRPr lang="en-US" altLang="zh-CN" sz="1100" b="0" i="0" u="none" strike="noStrike" kern="1200" dirty="0">
                        <a:solidFill>
                          <a:schemeClr val="tx1"/>
                        </a:solidFill>
                        <a:effectLst/>
                        <a:latin typeface="+mn-lt"/>
                        <a:ea typeface="+mn-ea"/>
                        <a:cs typeface="+mn-cs"/>
                      </a:endParaRPr>
                    </a:p>
                  </a:txBody>
                  <a:tcPr marL="5232" marR="5232" marT="5232" marB="0" anchor="ctr"/>
                </a:tc>
                <a:tc>
                  <a:txBody>
                    <a:bodyPr/>
                    <a:lstStyle/>
                    <a:p>
                      <a:pPr algn="ctr" fontAlgn="ctr"/>
                      <a:r>
                        <a:rPr lang="en-US" altLang="zh-CN" sz="1100" u="none" strike="noStrike" dirty="0">
                          <a:effectLst/>
                        </a:rPr>
                        <a:t>HTQFP64, HLQFP100, VFBGA98</a:t>
                      </a:r>
                      <a:endParaRPr lang="en-US" altLang="zh-CN" sz="1100" b="0" i="0" u="none" strike="noStrike" kern="1200" dirty="0">
                        <a:solidFill>
                          <a:schemeClr val="tx1"/>
                        </a:solidFill>
                        <a:effectLst/>
                        <a:latin typeface="+mn-lt"/>
                        <a:ea typeface="+mn-ea"/>
                        <a:cs typeface="+mn-cs"/>
                      </a:endParaRPr>
                    </a:p>
                  </a:txBody>
                  <a:tcPr marL="5232" marR="5232" marT="5232" marB="0" anchor="ctr"/>
                </a:tc>
                <a:extLst>
                  <a:ext uri="{0D108BD9-81ED-4DB2-BD59-A6C34878D82A}">
                    <a16:rowId xmlns:a16="http://schemas.microsoft.com/office/drawing/2014/main" val="1116725645"/>
                  </a:ext>
                </a:extLst>
              </a:tr>
            </a:tbl>
          </a:graphicData>
        </a:graphic>
      </p:graphicFrame>
      <p:grpSp>
        <p:nvGrpSpPr>
          <p:cNvPr id="7" name="Group 6">
            <a:extLst>
              <a:ext uri="{FF2B5EF4-FFF2-40B4-BE49-F238E27FC236}">
                <a16:creationId xmlns:a16="http://schemas.microsoft.com/office/drawing/2014/main" id="{7D82C2C1-E599-4BC9-AD5E-49C7E4CBF0E0}"/>
              </a:ext>
            </a:extLst>
          </p:cNvPr>
          <p:cNvGrpSpPr/>
          <p:nvPr/>
        </p:nvGrpSpPr>
        <p:grpSpPr>
          <a:xfrm>
            <a:off x="383444" y="2732805"/>
            <a:ext cx="825708" cy="825708"/>
            <a:chOff x="2271971" y="1595536"/>
            <a:chExt cx="854110" cy="854110"/>
          </a:xfrm>
        </p:grpSpPr>
        <p:sp>
          <p:nvSpPr>
            <p:cNvPr id="8" name="Oval 7">
              <a:extLst>
                <a:ext uri="{FF2B5EF4-FFF2-40B4-BE49-F238E27FC236}">
                  <a16:creationId xmlns:a16="http://schemas.microsoft.com/office/drawing/2014/main" id="{57033975-134F-4DDC-8242-3DD4DD041945}"/>
                </a:ext>
              </a:extLst>
            </p:cNvPr>
            <p:cNvSpPr/>
            <p:nvPr/>
          </p:nvSpPr>
          <p:spPr>
            <a:xfrm>
              <a:off x="2282019"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D10BE96D-4F1D-42AD-B6CA-328A5477FE4B}"/>
                </a:ext>
              </a:extLst>
            </p:cNvPr>
            <p:cNvSpPr/>
            <p:nvPr/>
          </p:nvSpPr>
          <p:spPr>
            <a:xfrm>
              <a:off x="2271971"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EC4EDF4-4EAA-47A8-BB1C-0C79125D0850}"/>
                </a:ext>
              </a:extLst>
            </p:cNvPr>
            <p:cNvSpPr/>
            <p:nvPr/>
          </p:nvSpPr>
          <p:spPr>
            <a:xfrm>
              <a:off x="2344821"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Graphic 10">
              <a:extLst>
                <a:ext uri="{FF2B5EF4-FFF2-40B4-BE49-F238E27FC236}">
                  <a16:creationId xmlns:a16="http://schemas.microsoft.com/office/drawing/2014/main" id="{6328460C-9516-43B7-AF43-DA7F1A1458D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42141" y="1765707"/>
              <a:ext cx="513770" cy="513768"/>
            </a:xfrm>
            <a:prstGeom prst="rect">
              <a:avLst/>
            </a:prstGeom>
          </p:spPr>
        </p:pic>
      </p:grpSp>
      <p:grpSp>
        <p:nvGrpSpPr>
          <p:cNvPr id="12" name="Group 11">
            <a:extLst>
              <a:ext uri="{FF2B5EF4-FFF2-40B4-BE49-F238E27FC236}">
                <a16:creationId xmlns:a16="http://schemas.microsoft.com/office/drawing/2014/main" id="{DD1B582A-EE07-4DC0-8B63-977449E94CFD}"/>
              </a:ext>
            </a:extLst>
          </p:cNvPr>
          <p:cNvGrpSpPr/>
          <p:nvPr/>
        </p:nvGrpSpPr>
        <p:grpSpPr>
          <a:xfrm>
            <a:off x="383444" y="1003219"/>
            <a:ext cx="825708" cy="825708"/>
            <a:chOff x="10981725" y="1595536"/>
            <a:chExt cx="854110" cy="854110"/>
          </a:xfrm>
        </p:grpSpPr>
        <p:sp>
          <p:nvSpPr>
            <p:cNvPr id="13" name="Oval 12">
              <a:extLst>
                <a:ext uri="{FF2B5EF4-FFF2-40B4-BE49-F238E27FC236}">
                  <a16:creationId xmlns:a16="http://schemas.microsoft.com/office/drawing/2014/main" id="{F6039168-C8DC-468B-AFF2-D8D743846376}"/>
                </a:ext>
              </a:extLst>
            </p:cNvPr>
            <p:cNvSpPr/>
            <p:nvPr/>
          </p:nvSpPr>
          <p:spPr>
            <a:xfrm>
              <a:off x="10991773"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CABAB872-3F39-4BD3-9406-05E36B2BD420}"/>
                </a:ext>
              </a:extLst>
            </p:cNvPr>
            <p:cNvSpPr/>
            <p:nvPr/>
          </p:nvSpPr>
          <p:spPr>
            <a:xfrm>
              <a:off x="10981725"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40700D6F-DE51-4234-82EF-B8AC438E0FE7}"/>
                </a:ext>
              </a:extLst>
            </p:cNvPr>
            <p:cNvSpPr/>
            <p:nvPr/>
          </p:nvSpPr>
          <p:spPr>
            <a:xfrm>
              <a:off x="11054575"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6" name="Graphic 15">
              <a:extLst>
                <a:ext uri="{FF2B5EF4-FFF2-40B4-BE49-F238E27FC236}">
                  <a16:creationId xmlns:a16="http://schemas.microsoft.com/office/drawing/2014/main" id="{3CF6423B-30F7-47CD-8C41-E17BE2BB897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234" y="1751045"/>
              <a:ext cx="543092" cy="543092"/>
            </a:xfrm>
            <a:prstGeom prst="rect">
              <a:avLst/>
            </a:prstGeom>
          </p:spPr>
        </p:pic>
      </p:grpSp>
      <p:grpSp>
        <p:nvGrpSpPr>
          <p:cNvPr id="17" name="Group 16">
            <a:extLst>
              <a:ext uri="{FF2B5EF4-FFF2-40B4-BE49-F238E27FC236}">
                <a16:creationId xmlns:a16="http://schemas.microsoft.com/office/drawing/2014/main" id="{703848DC-3D2B-4A4D-996E-2B4E5327E10B}"/>
              </a:ext>
            </a:extLst>
          </p:cNvPr>
          <p:cNvGrpSpPr/>
          <p:nvPr/>
        </p:nvGrpSpPr>
        <p:grpSpPr>
          <a:xfrm>
            <a:off x="383444" y="4740486"/>
            <a:ext cx="825708" cy="825708"/>
            <a:chOff x="4207471" y="1595536"/>
            <a:chExt cx="854110" cy="854110"/>
          </a:xfrm>
        </p:grpSpPr>
        <p:sp>
          <p:nvSpPr>
            <p:cNvPr id="18" name="Oval 17">
              <a:extLst>
                <a:ext uri="{FF2B5EF4-FFF2-40B4-BE49-F238E27FC236}">
                  <a16:creationId xmlns:a16="http://schemas.microsoft.com/office/drawing/2014/main" id="{ABADCEE8-CC9D-4686-9802-5C25D0225A00}"/>
                </a:ext>
              </a:extLst>
            </p:cNvPr>
            <p:cNvSpPr/>
            <p:nvPr/>
          </p:nvSpPr>
          <p:spPr>
            <a:xfrm>
              <a:off x="4217519" y="1605584"/>
              <a:ext cx="834014" cy="834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DF8D62F4-419A-4029-BF8B-AF4117540376}"/>
                </a:ext>
              </a:extLst>
            </p:cNvPr>
            <p:cNvSpPr/>
            <p:nvPr/>
          </p:nvSpPr>
          <p:spPr>
            <a:xfrm>
              <a:off x="4207471" y="1595536"/>
              <a:ext cx="854110" cy="8541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Freeform: Shape 19">
              <a:extLst>
                <a:ext uri="{FF2B5EF4-FFF2-40B4-BE49-F238E27FC236}">
                  <a16:creationId xmlns:a16="http://schemas.microsoft.com/office/drawing/2014/main" id="{1E6ECD35-570A-4831-B6DE-D8C2921D2818}"/>
                </a:ext>
              </a:extLst>
            </p:cNvPr>
            <p:cNvSpPr/>
            <p:nvPr/>
          </p:nvSpPr>
          <p:spPr>
            <a:xfrm>
              <a:off x="4280321" y="1668386"/>
              <a:ext cx="708410" cy="708410"/>
            </a:xfrm>
            <a:custGeom>
              <a:avLst/>
              <a:gdLst>
                <a:gd name="connsiteX0" fmla="*/ 427055 w 854110"/>
                <a:gd name="connsiteY0" fmla="*/ 0 h 854110"/>
                <a:gd name="connsiteX1" fmla="*/ 854110 w 854110"/>
                <a:gd name="connsiteY1" fmla="*/ 427055 h 854110"/>
                <a:gd name="connsiteX2" fmla="*/ 427055 w 854110"/>
                <a:gd name="connsiteY2" fmla="*/ 854110 h 854110"/>
                <a:gd name="connsiteX3" fmla="*/ 0 w 854110"/>
                <a:gd name="connsiteY3" fmla="*/ 427055 h 854110"/>
                <a:gd name="connsiteX4" fmla="*/ 427055 w 854110"/>
                <a:gd name="connsiteY4" fmla="*/ 0 h 854110"/>
                <a:gd name="connsiteX5" fmla="*/ 427055 w 854110"/>
                <a:gd name="connsiteY5" fmla="*/ 17584 h 854110"/>
                <a:gd name="connsiteX6" fmla="*/ 17584 w 854110"/>
                <a:gd name="connsiteY6" fmla="*/ 427055 h 854110"/>
                <a:gd name="connsiteX7" fmla="*/ 427055 w 854110"/>
                <a:gd name="connsiteY7" fmla="*/ 836526 h 854110"/>
                <a:gd name="connsiteX8" fmla="*/ 836526 w 854110"/>
                <a:gd name="connsiteY8" fmla="*/ 427055 h 854110"/>
                <a:gd name="connsiteX9" fmla="*/ 427055 w 854110"/>
                <a:gd name="connsiteY9" fmla="*/ 17584 h 85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110" h="854110">
                  <a:moveTo>
                    <a:pt x="427055" y="0"/>
                  </a:moveTo>
                  <a:cubicBezTo>
                    <a:pt x="662911" y="0"/>
                    <a:pt x="854110" y="191199"/>
                    <a:pt x="854110" y="427055"/>
                  </a:cubicBezTo>
                  <a:cubicBezTo>
                    <a:pt x="854110" y="662911"/>
                    <a:pt x="662911" y="854110"/>
                    <a:pt x="427055" y="854110"/>
                  </a:cubicBezTo>
                  <a:cubicBezTo>
                    <a:pt x="191199" y="854110"/>
                    <a:pt x="0" y="662911"/>
                    <a:pt x="0" y="427055"/>
                  </a:cubicBezTo>
                  <a:cubicBezTo>
                    <a:pt x="0" y="191199"/>
                    <a:pt x="191199" y="0"/>
                    <a:pt x="427055" y="0"/>
                  </a:cubicBezTo>
                  <a:close/>
                  <a:moveTo>
                    <a:pt x="427055" y="17584"/>
                  </a:moveTo>
                  <a:cubicBezTo>
                    <a:pt x="200910" y="17584"/>
                    <a:pt x="17584" y="200910"/>
                    <a:pt x="17584" y="427055"/>
                  </a:cubicBezTo>
                  <a:cubicBezTo>
                    <a:pt x="17584" y="653200"/>
                    <a:pt x="200910" y="836526"/>
                    <a:pt x="427055" y="836526"/>
                  </a:cubicBezTo>
                  <a:cubicBezTo>
                    <a:pt x="653200" y="836526"/>
                    <a:pt x="836526" y="653200"/>
                    <a:pt x="836526" y="427055"/>
                  </a:cubicBezTo>
                  <a:cubicBezTo>
                    <a:pt x="836526" y="200910"/>
                    <a:pt x="653200" y="17584"/>
                    <a:pt x="427055" y="1758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5009D874-49C5-4973-92FC-C1F60DE9C13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99126" y="1787192"/>
              <a:ext cx="470800" cy="470798"/>
            </a:xfrm>
            <a:prstGeom prst="rect">
              <a:avLst/>
            </a:prstGeom>
          </p:spPr>
        </p:pic>
      </p:grpSp>
      <p:sp>
        <p:nvSpPr>
          <p:cNvPr id="23" name="Subtitle 2">
            <a:extLst>
              <a:ext uri="{FF2B5EF4-FFF2-40B4-BE49-F238E27FC236}">
                <a16:creationId xmlns:a16="http://schemas.microsoft.com/office/drawing/2014/main" id="{BCC4866E-4393-4682-8FF9-2EFD8B927822}"/>
              </a:ext>
            </a:extLst>
          </p:cNvPr>
          <p:cNvSpPr txBox="1">
            <a:spLocks/>
          </p:cNvSpPr>
          <p:nvPr/>
        </p:nvSpPr>
        <p:spPr>
          <a:xfrm>
            <a:off x="274989" y="6443936"/>
            <a:ext cx="3787324" cy="2743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808080"/>
                </a:solidFill>
                <a:effectLst/>
                <a:uLnTx/>
                <a:uFillTx/>
                <a:latin typeface="Arial" panose="020B0604020202020204" pitchFamily="34" charset="0"/>
                <a:ea typeface="+mn-ea"/>
                <a:cs typeface="Arial" panose="020B0604020202020204" pitchFamily="34" charset="0"/>
              </a:rPr>
              <a:t>NXP.COM/LPC5500</a:t>
            </a:r>
          </a:p>
        </p:txBody>
      </p:sp>
    </p:spTree>
    <p:extLst>
      <p:ext uri="{BB962C8B-B14F-4D97-AF65-F5344CB8AC3E}">
        <p14:creationId xmlns:p14="http://schemas.microsoft.com/office/powerpoint/2010/main" val="12197913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71DD-9C39-4508-837C-8BDFB6064343}"/>
              </a:ext>
            </a:extLst>
          </p:cNvPr>
          <p:cNvSpPr>
            <a:spLocks noGrp="1"/>
          </p:cNvSpPr>
          <p:nvPr>
            <p:ph type="title"/>
          </p:nvPr>
        </p:nvSpPr>
        <p:spPr/>
        <p:txBody>
          <a:bodyPr/>
          <a:lstStyle/>
          <a:p>
            <a:r>
              <a:rPr lang="cs-CZ" dirty="0"/>
              <a:t>Sequans value proposal for broadband, critical and massive i</a:t>
            </a:r>
            <a:r>
              <a:rPr lang="cs-CZ" cap="none" dirty="0"/>
              <a:t>o</a:t>
            </a:r>
            <a:r>
              <a:rPr lang="cs-CZ" dirty="0"/>
              <a:t>t application</a:t>
            </a:r>
            <a:endParaRPr lang="en-US" dirty="0"/>
          </a:p>
        </p:txBody>
      </p:sp>
      <p:pic>
        <p:nvPicPr>
          <p:cNvPr id="3" name="Picture 2">
            <a:extLst>
              <a:ext uri="{FF2B5EF4-FFF2-40B4-BE49-F238E27FC236}">
                <a16:creationId xmlns:a16="http://schemas.microsoft.com/office/drawing/2014/main" id="{D90115EA-F380-4D75-A07B-5B36E25D05DE}"/>
              </a:ext>
            </a:extLst>
          </p:cNvPr>
          <p:cNvPicPr>
            <a:picLocks noChangeAspect="1"/>
          </p:cNvPicPr>
          <p:nvPr/>
        </p:nvPicPr>
        <p:blipFill>
          <a:blip r:embed="rId2"/>
          <a:stretch>
            <a:fillRect/>
          </a:stretch>
        </p:blipFill>
        <p:spPr>
          <a:xfrm>
            <a:off x="801148" y="1366809"/>
            <a:ext cx="10589703" cy="4681763"/>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EB5361F7-756A-4D84-B16B-D3CFAD453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338" y="5923293"/>
            <a:ext cx="2569480" cy="481778"/>
          </a:xfrm>
          <a:prstGeom prst="rect">
            <a:avLst/>
          </a:prstGeom>
        </p:spPr>
      </p:pic>
    </p:spTree>
    <p:extLst>
      <p:ext uri="{BB962C8B-B14F-4D97-AF65-F5344CB8AC3E}">
        <p14:creationId xmlns:p14="http://schemas.microsoft.com/office/powerpoint/2010/main" val="29123043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 to connectivity</a:t>
            </a:r>
          </a:p>
        </p:txBody>
      </p:sp>
      <p:sp>
        <p:nvSpPr>
          <p:cNvPr id="5" name="Subtitle 4"/>
          <p:cNvSpPr>
            <a:spLocks noGrp="1"/>
          </p:cNvSpPr>
          <p:nvPr>
            <p:ph type="subTitle" idx="13"/>
          </p:nvPr>
        </p:nvSpPr>
        <p:spPr/>
        <p:txBody>
          <a:bodyPr/>
          <a:lstStyle/>
          <a:p>
            <a:r>
              <a:rPr lang="en-US" dirty="0"/>
              <a:t>Overview of popular wireless connectivity</a:t>
            </a:r>
          </a:p>
        </p:txBody>
      </p:sp>
      <p:sp>
        <p:nvSpPr>
          <p:cNvPr id="7" name="Slide Number Placeholder 6"/>
          <p:cNvSpPr>
            <a:spLocks noGrp="1"/>
          </p:cNvSpPr>
          <p:nvPr>
            <p:ph type="sldNum" sz="quarter" idx="4"/>
          </p:nvPr>
        </p:nvSpPr>
        <p:spPr/>
        <p:txBody>
          <a:bodyPr/>
          <a:lstStyle/>
          <a:p>
            <a:fld id="{6E2F718D-E0EF-244B-8B66-EE8BD70D1A1A}" type="slidenum">
              <a:rPr lang="en-US" smtClean="0"/>
              <a:pPr/>
              <a:t>6</a:t>
            </a:fld>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87" y="2104159"/>
            <a:ext cx="11569804"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A picture containing object&#10;&#10;Description automatically generated">
            <a:extLst>
              <a:ext uri="{FF2B5EF4-FFF2-40B4-BE49-F238E27FC236}">
                <a16:creationId xmlns:a16="http://schemas.microsoft.com/office/drawing/2014/main" id="{EB5361F7-756A-4D84-B16B-D3CFAD453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338" y="5923293"/>
            <a:ext cx="2569480" cy="481778"/>
          </a:xfrm>
          <a:prstGeom prst="rect">
            <a:avLst/>
          </a:prstGeom>
        </p:spPr>
      </p:pic>
    </p:spTree>
    <p:extLst>
      <p:ext uri="{BB962C8B-B14F-4D97-AF65-F5344CB8AC3E}">
        <p14:creationId xmlns:p14="http://schemas.microsoft.com/office/powerpoint/2010/main" val="268551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chemeClr val="tx1"/>
                </a:solidFill>
              </a:rPr>
              <a:t>Internet of Things: LTE-M and NB-IOT Deployment Map </a:t>
            </a:r>
          </a:p>
        </p:txBody>
      </p:sp>
      <p:sp>
        <p:nvSpPr>
          <p:cNvPr id="5" name="Slide Number Placeholder 4"/>
          <p:cNvSpPr>
            <a:spLocks noGrp="1"/>
          </p:cNvSpPr>
          <p:nvPr>
            <p:ph type="sldNum" sz="quarter" idx="4"/>
          </p:nvPr>
        </p:nvSpPr>
        <p:spPr/>
        <p:txBody>
          <a:bodyPr/>
          <a:lstStyle/>
          <a:p>
            <a:fld id="{6E2F718D-E0EF-244B-8B66-EE8BD70D1A1A}" type="slidenum">
              <a:rPr lang="en-US" smtClean="0"/>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93" y="970964"/>
            <a:ext cx="11057733" cy="457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826" y="5005300"/>
            <a:ext cx="10795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67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noProof="0"/>
              <a:t>Monarch-based GM01Q / NB01Q</a:t>
            </a:r>
            <a:br>
              <a:rPr lang="en-US" noProof="0"/>
            </a:br>
            <a:r>
              <a:rPr lang="en-US" noProof="0"/>
              <a:t>Cat M1 / Cat NB1</a:t>
            </a:r>
            <a:endParaRPr lang="en-US" noProof="0" dirty="0"/>
          </a:p>
        </p:txBody>
      </p:sp>
      <p:sp>
        <p:nvSpPr>
          <p:cNvPr id="5" name="Subtitle 4">
            <a:extLst>
              <a:ext uri="{FF2B5EF4-FFF2-40B4-BE49-F238E27FC236}">
                <a16:creationId xmlns:a16="http://schemas.microsoft.com/office/drawing/2014/main" id="{0D315C85-74A1-4471-86E9-4C536CBEB1DE}"/>
              </a:ext>
            </a:extLst>
          </p:cNvPr>
          <p:cNvSpPr>
            <a:spLocks noGrp="1"/>
          </p:cNvSpPr>
          <p:nvPr>
            <p:ph type="subTitle" idx="13"/>
          </p:nvPr>
        </p:nvSpPr>
        <p:spPr>
          <a:xfrm>
            <a:off x="609600" y="398544"/>
            <a:ext cx="10972800" cy="361245"/>
          </a:xfrm>
        </p:spPr>
        <p:txBody>
          <a:bodyPr/>
          <a:lstStyle/>
          <a:p>
            <a:r>
              <a:rPr lang="cs-CZ" sz="1600" b="1" kern="1200" cap="all" spc="210" dirty="0">
                <a:solidFill>
                  <a:schemeClr val="tx1"/>
                </a:solidFill>
              </a:rPr>
              <a:t>Monarch based GM01Q/NB01Q</a:t>
            </a:r>
          </a:p>
          <a:p>
            <a:r>
              <a:rPr lang="cs-CZ" sz="1600" b="1" kern="1200" cap="all" spc="210" dirty="0">
                <a:solidFill>
                  <a:schemeClr val="tx1"/>
                </a:solidFill>
              </a:rPr>
              <a:t>CAT-M1 / Cat NB1</a:t>
            </a:r>
            <a:endParaRPr lang="en-US" sz="1600" b="1" kern="1200" cap="all" spc="210" dirty="0">
              <a:solidFill>
                <a:schemeClr val="tx1"/>
              </a:solidFill>
            </a:endParaRPr>
          </a:p>
        </p:txBody>
      </p:sp>
      <p:pic>
        <p:nvPicPr>
          <p:cNvPr id="4" name="Picture 3">
            <a:extLst>
              <a:ext uri="{FF2B5EF4-FFF2-40B4-BE49-F238E27FC236}">
                <a16:creationId xmlns:a16="http://schemas.microsoft.com/office/drawing/2014/main" id="{B1FDD308-A71A-42FD-AED2-66BD2417DFCC}"/>
              </a:ext>
            </a:extLst>
          </p:cNvPr>
          <p:cNvPicPr>
            <a:picLocks noChangeAspect="1"/>
          </p:cNvPicPr>
          <p:nvPr/>
        </p:nvPicPr>
        <p:blipFill>
          <a:blip r:embed="rId2"/>
          <a:stretch>
            <a:fillRect/>
          </a:stretch>
        </p:blipFill>
        <p:spPr>
          <a:xfrm>
            <a:off x="83890" y="919053"/>
            <a:ext cx="11912367" cy="5266429"/>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EB5361F7-756A-4D84-B16B-D3CFAD453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338" y="5923293"/>
            <a:ext cx="2569480" cy="481778"/>
          </a:xfrm>
          <a:prstGeom prst="rect">
            <a:avLst/>
          </a:prstGeom>
        </p:spPr>
      </p:pic>
    </p:spTree>
    <p:extLst>
      <p:ext uri="{BB962C8B-B14F-4D97-AF65-F5344CB8AC3E}">
        <p14:creationId xmlns:p14="http://schemas.microsoft.com/office/powerpoint/2010/main" val="2233309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reescale PowerPoint Template&amp;quot;&quot;/&gt;&lt;property id=&quot;20307&quot; value=&quot;257&quot;/&gt;&lt;/object&gt;&lt;object type=&quot;3&quot; unique_id=&quot;10005&quot;&gt;&lt;property id=&quot;20148&quot; value=&quot;5&quot;/&gt;&lt;property id=&quot;20300&quot; value=&quot;Slide 2 - &amp;quot;Sample Slide: Text Only&amp;quot;&quot;/&gt;&lt;property id=&quot;20307&quot; value=&quot;260&quot;/&gt;&lt;/object&gt;&lt;object type=&quot;3&quot; unique_id=&quot;10006&quot;&gt;&lt;property id=&quot;20148&quot; value=&quot;5&quot;/&gt;&lt;property id=&quot;20300&quot; value=&quot;Slide 3 - &amp;quot;Sample Slide: Text + 1 Graphic&amp;quot;&quot;/&gt;&lt;property id=&quot;20307&quot; value=&quot;264&quot;/&gt;&lt;/object&gt;&lt;object type=&quot;3&quot; unique_id=&quot;10007&quot;&gt;&lt;property id=&quot;20148&quot; value=&quot;5&quot;/&gt;&lt;property id=&quot;20300&quot; value=&quot;Slide 4 - &amp;quot;Sample Slide: Text + 1 Graphic&amp;quot;&quot;/&gt;&lt;property id=&quot;20307&quot; value=&quot;265&quot;/&gt;&lt;/object&gt;&lt;object type=&quot;3&quot; unique_id=&quot;10008&quot;&gt;&lt;property id=&quot;20148&quot; value=&quot;5&quot;/&gt;&lt;property id=&quot;20300&quot; value=&quot;Slide 5 - &amp;quot;Sample Slide: Text + 2 Graphics&amp;quot;&quot;/&gt;&lt;property id=&quot;20307&quot; value=&quot;266&quot;/&gt;&lt;/object&gt;&lt;object type=&quot;3&quot; unique_id=&quot;10009&quot;&gt;&lt;property id=&quot;20148&quot; value=&quot;5&quot;/&gt;&lt;property id=&quot;20300&quot; value=&quot;Slide 6 - &amp;quot;Sample Slide: Text + 2 Graphics&amp;quot;&quot;/&gt;&lt;property id=&quot;20307&quot; value=&quot;267&quot;/&gt;&lt;/object&gt;&lt;object type=&quot;3&quot; unique_id=&quot;10010&quot;&gt;&lt;property id=&quot;20148&quot; value=&quot;5&quot;/&gt;&lt;property id=&quot;20300&quot; value=&quot;Slide 7 - &amp;quot;Sample Slide: Text + 3 Graphics&amp;quot;&quot;/&gt;&lt;property id=&quot;20307&quot; value=&quot;268&quot;/&gt;&lt;/object&gt;&lt;object type=&quot;3&quot; unique_id=&quot;10011&quot;&gt;&lt;property id=&quot;20148&quot; value=&quot;5&quot;/&gt;&lt;property id=&quot;20300&quot; value=&quot;Slide 8 - &amp;quot;Sample Slide: Text + 3 Graphics&amp;quot;&quot;/&gt;&lt;property id=&quot;20307&quot; value=&quot;269&quot;/&gt;&lt;/object&gt;&lt;object type=&quot;3&quot; unique_id=&quot;10012&quot;&gt;&lt;property id=&quot;20148&quot; value=&quot;5&quot;/&gt;&lt;property id=&quot;20300&quot; value=&quot;Slide 9 - &amp;quot;Sample Slide: Text and Logos&amp;quot;&quot;/&gt;&lt;property id=&quot;20307&quot; value=&quot;270&quot;/&gt;&lt;/object&gt;&lt;object type=&quot;3&quot; unique_id=&quot;10013&quot;&gt;&lt;property id=&quot;20148&quot; value=&quot;5&quot;/&gt;&lt;property id=&quot;20300&quot; value=&quot;Slide 10 - &amp;quot;Sample Slide: Text and Logos&amp;quot;&quot;/&gt;&lt;property id=&quot;20307&quot; value=&quot;271&quot;/&gt;&lt;/object&gt;&lt;object type=&quot;3&quot; unique_id=&quot;10014&quot;&gt;&lt;property id=&quot;20148&quot; value=&quot;5&quot;/&gt;&lt;property id=&quot;20300&quot; value=&quot;Slide 11 - &amp;quot;Sample Slide: Bar Graph&amp;quot;&quot;/&gt;&lt;property id=&quot;20307&quot; value=&quot;276&quot;/&gt;&lt;/object&gt;&lt;object type=&quot;3&quot; unique_id=&quot;10015&quot;&gt;&lt;property id=&quot;20148&quot; value=&quot;5&quot;/&gt;&lt;property id=&quot;20300&quot; value=&quot;Slide 12 - &amp;quot;Sample Slide: Bar Graph Quadrant&amp;quot;&quot;/&gt;&lt;property id=&quot;20307&quot; value=&quot;296&quot;/&gt;&lt;/object&gt;&lt;object type=&quot;3&quot; unique_id=&quot;10016&quot;&gt;&lt;property id=&quot;20148&quot; value=&quot;5&quot;/&gt;&lt;property id=&quot;20300&quot; value=&quot;Slide 13 - &amp;quot;Sample Slide: Pie Graph&amp;quot;&quot;/&gt;&lt;property id=&quot;20307&quot; value=&quot;277&quot;/&gt;&lt;/object&gt;&lt;object type=&quot;3&quot; unique_id=&quot;10017&quot;&gt;&lt;property id=&quot;20148&quot; value=&quot;5&quot;/&gt;&lt;property id=&quot;20300&quot; value=&quot;Slide 14 - &amp;quot;Sample Slide: Line Graph Quadrant&amp;quot;&quot;/&gt;&lt;property id=&quot;20307&quot; value=&quot;278&quot;/&gt;&lt;/object&gt;&lt;object type=&quot;3&quot; unique_id=&quot;10018&quot;&gt;&lt;property id=&quot;20148&quot; value=&quot;5&quot;/&gt;&lt;property id=&quot;20300&quot; value=&quot;Slide 15 - &amp;quot;Sample Slide: Line Graph&amp;quot;&quot;/&gt;&lt;property id=&quot;20307&quot; value=&quot;297&quot;/&gt;&lt;/object&gt;&lt;object type=&quot;3&quot; unique_id=&quot;10019&quot;&gt;&lt;property id=&quot;20148&quot; value=&quot;5&quot;/&gt;&lt;property id=&quot;20300&quot; value=&quot;Slide 16 - &amp;quot;Sample Slide: Diagram Slide&amp;quot;&quot;/&gt;&lt;property id=&quot;20307&quot; value=&quot;283&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 - &amp;quot;Sample Slide: Text Treatments&amp;quot;&quot;/&gt;&lt;property id=&quot;20307&quot; value=&quot;289&quot;/&gt;&lt;/object&gt;&lt;object type=&quot;3&quot; unique_id=&quot;10022&quot;&gt;&lt;property id=&quot;20148&quot; value=&quot;5&quot;/&gt;&lt;property id=&quot;20300&quot; value=&quot;Slide 19 - &amp;quot;Sample Slide: Timeline&amp;quot;&quot;/&gt;&lt;property id=&quot;20307&quot; value=&quot;290&quot;/&gt;&lt;/object&gt;&lt;object type=&quot;3&quot; unique_id=&quot;10023&quot;&gt;&lt;property id=&quot;20148&quot; value=&quot;5&quot;/&gt;&lt;property id=&quot;20300&quot; value=&quot;Slide 20 - &amp;quot;Sample Slide: Timeline 2&amp;quot;&quot;/&gt;&lt;property id=&quot;20307&quot; value=&quot;294&quot;/&gt;&lt;/object&gt;&lt;object type=&quot;3&quot; unique_id=&quot;10024&quot;&gt;&lt;property id=&quot;20148&quot; value=&quot;5&quot;/&gt;&lt;property id=&quot;20300&quot; value=&quot;Slide 21 - &amp;quot;Sample Slide: Charts&amp;quot;&quot;/&gt;&lt;property id=&quot;20307&quot; value=&quot;295&quot;/&gt;&lt;/object&gt;&lt;object type=&quot;3&quot; unique_id=&quot;10025&quot;&gt;&lt;property id=&quot;20148&quot; value=&quot;5&quot;/&gt;&lt;property id=&quot;20300&quot; value=&quot;Slide 22 - &amp;quot;New Freescale Colors&amp;quot;&quot;/&gt;&lt;property id=&quot;20307&quot; value=&quot;293&quot;/&gt;&lt;/object&gt;&lt;object type=&quot;3&quot; unique_id=&quot;10026&quot;&gt;&lt;property id=&quot;20148&quot; value=&quot;5&quot;/&gt;&lt;property id=&quot;20300&quot; value=&quot;Slide 23 - &amp;quot;Sample Slide: Blank White Page&amp;quot;&quot;/&gt;&lt;property id=&quot;20307&quot; value=&quot;288&quot;/&gt;&lt;/object&gt;&lt;object type=&quot;3&quot; unique_id=&quot;10027&quot;&gt;&lt;property id=&quot;20148&quot; value=&quot;5&quot;/&gt;&lt;property id=&quot;20300&quot; value=&quot;Slide 24&quot;/&gt;&lt;property id=&quot;20307&quot; value=&quot;291&quot;/&gt;&lt;/object&gt;&lt;/object&gt;&lt;/object&gt;&lt;/database&gt;"/>
  <p:tag name="SECTOMILLISECCONVERTED" val="1"/>
</p:tagLst>
</file>

<file path=ppt/theme/theme1.xml><?xml version="1.0" encoding="utf-8"?>
<a:theme xmlns:a="http://schemas.openxmlformats.org/drawingml/2006/main" name="Master Content Slide">
  <a:themeElements>
    <a:clrScheme name="DEC NXP color pallete">
      <a:dk1>
        <a:srgbClr val="000000"/>
      </a:dk1>
      <a:lt1>
        <a:sysClr val="window" lastClr="FFFFFF"/>
      </a:lt1>
      <a:dk2>
        <a:srgbClr val="DADADA"/>
      </a:dk2>
      <a:lt2>
        <a:srgbClr val="FFFFFF"/>
      </a:lt2>
      <a:accent1>
        <a:srgbClr val="4FABE3"/>
      </a:accent1>
      <a:accent2>
        <a:srgbClr val="1A48AA"/>
      </a:accent2>
      <a:accent3>
        <a:srgbClr val="97B81E"/>
      </a:accent3>
      <a:accent4>
        <a:srgbClr val="FF9B09"/>
      </a:accent4>
      <a:accent5>
        <a:srgbClr val="58595B"/>
      </a:accent5>
      <a:accent6>
        <a:srgbClr val="001B46"/>
      </a:accent6>
      <a:hlink>
        <a:srgbClr val="4FABE3"/>
      </a:hlink>
      <a:folHlink>
        <a:srgbClr val="4FABE3"/>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182880" tIns="182880" rIns="182880" bIns="182880" rtlCol="0" anchor="t"/>
      <a:lstStyle>
        <a:defPPr algn="l">
          <a:defRPr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lgn="l">
          <a:spcBef>
            <a:spcPts val="600"/>
          </a:spcBef>
          <a:defRPr sz="1700" dirty="0">
            <a:latin typeface="Arial" panose="020B0604020202020204" pitchFamily="34" charset="0"/>
            <a:cs typeface="Arial" panose="020B0604020202020204" pitchFamily="34" charset="0"/>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XP_External_template_2020_lsv7A" id="{EE8E24D2-7AB1-47E1-9C53-759F8D3EB03A}" vid="{F3A5F40E-C7D5-466D-AD42-15D7A6FCC406}"/>
    </a:ext>
  </a:extLst>
</a:theme>
</file>

<file path=ppt/theme/theme2.xml><?xml version="1.0" encoding="utf-8"?>
<a:theme xmlns:a="http://schemas.openxmlformats.org/drawingml/2006/main" name="Logo Slide">
  <a:themeElements>
    <a:clrScheme name="DEC NXP color pallete">
      <a:dk1>
        <a:srgbClr val="000000"/>
      </a:dk1>
      <a:lt1>
        <a:sysClr val="window" lastClr="FFFFFF"/>
      </a:lt1>
      <a:dk2>
        <a:srgbClr val="DADADA"/>
      </a:dk2>
      <a:lt2>
        <a:srgbClr val="FFFFFF"/>
      </a:lt2>
      <a:accent1>
        <a:srgbClr val="4FABE3"/>
      </a:accent1>
      <a:accent2>
        <a:srgbClr val="1A48AA"/>
      </a:accent2>
      <a:accent3>
        <a:srgbClr val="97B81E"/>
      </a:accent3>
      <a:accent4>
        <a:srgbClr val="FF9B09"/>
      </a:accent4>
      <a:accent5>
        <a:srgbClr val="58595B"/>
      </a:accent5>
      <a:accent6>
        <a:srgbClr val="001B46"/>
      </a:accent6>
      <a:hlink>
        <a:srgbClr val="4FABE3"/>
      </a:hlink>
      <a:folHlink>
        <a:srgbClr val="4FABE3"/>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XP_External_template_2020_lsv7A" id="{EE8E24D2-7AB1-47E1-9C53-759F8D3EB03A}" vid="{10D9FF17-DC58-4702-B2E5-F4D29E241BE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2E83DAD2D88E42871139EBA639BAC2" ma:contentTypeVersion="10" ma:contentTypeDescription="Create a new document." ma:contentTypeScope="" ma:versionID="cb43313897c569062d7bac4d51b4cf80">
  <xsd:schema xmlns:xsd="http://www.w3.org/2001/XMLSchema" xmlns:xs="http://www.w3.org/2001/XMLSchema" xmlns:p="http://schemas.microsoft.com/office/2006/metadata/properties" xmlns:ns2="186c253c-404e-4cdc-88d0-0b2448fa3d57" xmlns:ns3="6931966b-fb6b-4ceb-a2c8-9cd48d10d641" targetNamespace="http://schemas.microsoft.com/office/2006/metadata/properties" ma:root="true" ma:fieldsID="34bdb10c57acbf955b60c3fb7ab73a18" ns2:_="" ns3:_="">
    <xsd:import namespace="186c253c-404e-4cdc-88d0-0b2448fa3d57"/>
    <xsd:import namespace="6931966b-fb6b-4ceb-a2c8-9cd48d10d6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c253c-404e-4cdc-88d0-0b2448fa3d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31966b-fb6b-4ceb-a2c8-9cd48d10d64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69856C-4B42-408E-8CA0-C1CCB2A4FBA0}">
  <ds:schemaRefs>
    <ds:schemaRef ds:uri="http://purl.org/dc/elements/1.1/"/>
    <ds:schemaRef ds:uri="http://schemas.microsoft.com/office/2006/metadata/properties"/>
    <ds:schemaRef ds:uri="6931966b-fb6b-4ceb-a2c8-9cd48d10d64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186c253c-404e-4cdc-88d0-0b2448fa3d57"/>
    <ds:schemaRef ds:uri="http://purl.org/dc/terms/"/>
  </ds:schemaRefs>
</ds:datastoreItem>
</file>

<file path=customXml/itemProps2.xml><?xml version="1.0" encoding="utf-8"?>
<ds:datastoreItem xmlns:ds="http://schemas.openxmlformats.org/officeDocument/2006/customXml" ds:itemID="{84B1AD7B-C344-4DC7-87BE-E3320AE27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c253c-404e-4cdc-88d0-0b2448fa3d57"/>
    <ds:schemaRef ds:uri="6931966b-fb6b-4ceb-a2c8-9cd48d10d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ED985-43E7-4249-8EF4-B29CD5C5D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Content Slide</Template>
  <TotalTime>0</TotalTime>
  <Pages>0</Pages>
  <Words>1172</Words>
  <Characters>0</Characters>
  <Application>Microsoft Office PowerPoint</Application>
  <DocSecurity>0</DocSecurity>
  <PresentationFormat>Widescreen</PresentationFormat>
  <Lines>0</Lines>
  <Paragraphs>208</Paragraphs>
  <Slides>16</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Wingdings</vt:lpstr>
      <vt:lpstr>Master Content Slide</vt:lpstr>
      <vt:lpstr>Logo Slide</vt:lpstr>
      <vt:lpstr>Enabling Secure, NB-IoT End Nodes with MCUXpresso Enablement and PSA-Certified MCUs to Address the Growing Industrial IoT market    </vt:lpstr>
      <vt:lpstr>Board Giveaway</vt:lpstr>
      <vt:lpstr>Cellular Connectivity   NB-IoT + LTE-M    LPC5500 MCU    </vt:lpstr>
      <vt:lpstr>LPC5500 MCU Series Single and dual-core Arm® Cortex®-M33 based MCU </vt:lpstr>
      <vt:lpstr>LPC5500 MCU Series Overview</vt:lpstr>
      <vt:lpstr>Sequans value proposal for broadband, critical and massive iot application</vt:lpstr>
      <vt:lpstr>Introduction to connectivity</vt:lpstr>
      <vt:lpstr>Internet of Things: LTE-M and NB-IOT Deployment Map </vt:lpstr>
      <vt:lpstr>Monarch-based GM01Q / NB01Q Cat M1 / Cat NB1</vt:lpstr>
      <vt:lpstr>Monarch GM01Q-NXP Providing cellular connectivity to NXP LPCXpresso55S69 Board</vt:lpstr>
      <vt:lpstr>PowerPoint Presentation</vt:lpstr>
      <vt:lpstr>PowerPoint Presentation</vt:lpstr>
      <vt:lpstr>PowerPoint Presentation</vt:lpstr>
      <vt:lpstr>Additional Resources </vt:lpstr>
      <vt:lpstr>Board Giveaway</vt:lpstr>
      <vt:lpstr>PowerPoint Presentation</vt:lpstr>
    </vt:vector>
  </TitlesOfParts>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NXP PowerPoint Template 2020 External Version</dc:title>
  <dc:creator>Jan Kiker</dc:creator>
  <cp:lastModifiedBy>Monica Velez</cp:lastModifiedBy>
  <cp:revision>39</cp:revision>
  <dcterms:created xsi:type="dcterms:W3CDTF">2020-01-22T17:29:42Z</dcterms:created>
  <dcterms:modified xsi:type="dcterms:W3CDTF">2020-03-23T22:09:07Z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0x010100AD2E83DAD2D88E42871139EBA639BAC2</vt:lpwstr>
  </property>
</Properties>
</file>